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tiff" ContentType="image/tiff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3.xml" ContentType="application/vnd.openxmlformats-officedocument.theme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1.xml" ContentType="application/vnd.openxmlformats-officedocument.drawingml.chart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715" r:id="rId2"/>
    <p:sldMasterId id="2147483729" r:id="rId3"/>
    <p:sldMasterId id="2147483741" r:id="rId4"/>
  </p:sldMasterIdLst>
  <p:notesMasterIdLst>
    <p:notesMasterId r:id="rId62"/>
  </p:notesMasterIdLst>
  <p:sldIdLst>
    <p:sldId id="338" r:id="rId5"/>
    <p:sldId id="339" r:id="rId6"/>
    <p:sldId id="331" r:id="rId7"/>
    <p:sldId id="341" r:id="rId8"/>
    <p:sldId id="340" r:id="rId9"/>
    <p:sldId id="320" r:id="rId10"/>
    <p:sldId id="321" r:id="rId11"/>
    <p:sldId id="325" r:id="rId12"/>
    <p:sldId id="330" r:id="rId13"/>
    <p:sldId id="326" r:id="rId14"/>
    <p:sldId id="327" r:id="rId15"/>
    <p:sldId id="328" r:id="rId16"/>
    <p:sldId id="329" r:id="rId17"/>
    <p:sldId id="335" r:id="rId18"/>
    <p:sldId id="262" r:id="rId19"/>
    <p:sldId id="258" r:id="rId20"/>
    <p:sldId id="299" r:id="rId21"/>
    <p:sldId id="295" r:id="rId22"/>
    <p:sldId id="293" r:id="rId23"/>
    <p:sldId id="294" r:id="rId24"/>
    <p:sldId id="260" r:id="rId25"/>
    <p:sldId id="289" r:id="rId26"/>
    <p:sldId id="291" r:id="rId27"/>
    <p:sldId id="292" r:id="rId28"/>
    <p:sldId id="333" r:id="rId29"/>
    <p:sldId id="266" r:id="rId30"/>
    <p:sldId id="268" r:id="rId31"/>
    <p:sldId id="269" r:id="rId32"/>
    <p:sldId id="270" r:id="rId33"/>
    <p:sldId id="271" r:id="rId34"/>
    <p:sldId id="272" r:id="rId35"/>
    <p:sldId id="273" r:id="rId36"/>
    <p:sldId id="275" r:id="rId37"/>
    <p:sldId id="276" r:id="rId38"/>
    <p:sldId id="277" r:id="rId39"/>
    <p:sldId id="278" r:id="rId40"/>
    <p:sldId id="282" r:id="rId41"/>
    <p:sldId id="279" r:id="rId42"/>
    <p:sldId id="301" r:id="rId43"/>
    <p:sldId id="280" r:id="rId44"/>
    <p:sldId id="281" r:id="rId45"/>
    <p:sldId id="288" r:id="rId46"/>
    <p:sldId id="316" r:id="rId47"/>
    <p:sldId id="336" r:id="rId48"/>
    <p:sldId id="337" r:id="rId49"/>
    <p:sldId id="334" r:id="rId50"/>
    <p:sldId id="342" r:id="rId51"/>
    <p:sldId id="343" r:id="rId52"/>
    <p:sldId id="344" r:id="rId53"/>
    <p:sldId id="345" r:id="rId54"/>
    <p:sldId id="346" r:id="rId55"/>
    <p:sldId id="347" r:id="rId56"/>
    <p:sldId id="348" r:id="rId57"/>
    <p:sldId id="290" r:id="rId58"/>
    <p:sldId id="349" r:id="rId59"/>
    <p:sldId id="350" r:id="rId60"/>
    <p:sldId id="300" r:id="rId61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F2888BD-CA41-4C61-979E-E32E1EF29019}">
          <p14:sldIdLst>
            <p14:sldId id="338"/>
            <p14:sldId id="339"/>
            <p14:sldId id="331"/>
            <p14:sldId id="341"/>
            <p14:sldId id="340"/>
            <p14:sldId id="320"/>
            <p14:sldId id="321"/>
            <p14:sldId id="325"/>
            <p14:sldId id="330"/>
            <p14:sldId id="326"/>
            <p14:sldId id="327"/>
            <p14:sldId id="328"/>
            <p14:sldId id="329"/>
            <p14:sldId id="335"/>
            <p14:sldId id="262"/>
            <p14:sldId id="258"/>
            <p14:sldId id="299"/>
            <p14:sldId id="295"/>
            <p14:sldId id="293"/>
            <p14:sldId id="294"/>
            <p14:sldId id="260"/>
            <p14:sldId id="289"/>
            <p14:sldId id="291"/>
            <p14:sldId id="292"/>
            <p14:sldId id="333"/>
            <p14:sldId id="266"/>
            <p14:sldId id="268"/>
            <p14:sldId id="269"/>
            <p14:sldId id="270"/>
            <p14:sldId id="271"/>
            <p14:sldId id="272"/>
            <p14:sldId id="273"/>
            <p14:sldId id="275"/>
            <p14:sldId id="276"/>
            <p14:sldId id="277"/>
            <p14:sldId id="278"/>
            <p14:sldId id="282"/>
            <p14:sldId id="279"/>
            <p14:sldId id="301"/>
            <p14:sldId id="280"/>
            <p14:sldId id="281"/>
            <p14:sldId id="288"/>
            <p14:sldId id="316"/>
            <p14:sldId id="336"/>
            <p14:sldId id="337"/>
            <p14:sldId id="334"/>
            <p14:sldId id="342"/>
            <p14:sldId id="343"/>
            <p14:sldId id="344"/>
            <p14:sldId id="345"/>
            <p14:sldId id="346"/>
            <p14:sldId id="347"/>
            <p14:sldId id="348"/>
            <p14:sldId id="290"/>
            <p14:sldId id="349"/>
            <p14:sldId id="350"/>
            <p14:sldId id="300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8D9DB"/>
    <a:srgbClr val="424342"/>
    <a:srgbClr val="EDEDED"/>
    <a:srgbClr val="759CBF"/>
    <a:srgbClr val="D2D3D2"/>
    <a:srgbClr val="C0C1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04" autoAdjust="0"/>
    <p:restoredTop sz="85435" autoAdjust="0"/>
  </p:normalViewPr>
  <p:slideViewPr>
    <p:cSldViewPr snapToObjects="1">
      <p:cViewPr>
        <p:scale>
          <a:sx n="70" d="100"/>
          <a:sy n="70" d="100"/>
        </p:scale>
        <p:origin x="-53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63" Type="http://schemas.openxmlformats.org/officeDocument/2006/relationships/presProps" Target="presProps.xml"/><Relationship Id="rId7" Type="http://schemas.openxmlformats.org/officeDocument/2006/relationships/slide" Target="slides/slide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61" Type="http://schemas.openxmlformats.org/officeDocument/2006/relationships/slide" Target="slides/slide57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viewProps" Target="viewProp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Kelsey%20Sweeney\AppData\Local\Microsoft\Windows\Temporary%20Internet%20Files\Low\Content.IE5\FKH1E6UK\Analytics_1258_0_Overview_20110822-20110930%5b1%5d.csv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dirty="0"/>
              <a:t>Mobile Leads</a:t>
            </a:r>
          </a:p>
        </c:rich>
      </c:tx>
      <c:layout/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Analytics_1258_0_Overview_20110!$A$2</c:f>
              <c:strCache>
                <c:ptCount val="1"/>
                <c:pt idx="0">
                  <c:v>Mobile Contact Us Form</c:v>
                </c:pt>
              </c:strCache>
            </c:strRef>
          </c:tx>
          <c:marker>
            <c:symbol val="none"/>
          </c:marker>
          <c:dLbls>
            <c:txPr>
              <a:bodyPr/>
              <a:lstStyle/>
              <a:p>
                <a:pPr>
                  <a:defRPr>
                    <a:solidFill>
                      <a:srgbClr val="124A8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Analytics_1258_0_Overview_20110!$B$1:$D$1</c:f>
              <c:strCache>
                <c:ptCount val="3"/>
                <c:pt idx="0">
                  <c:v>Aug 19 - 31</c:v>
                </c:pt>
                <c:pt idx="1">
                  <c:v>September</c:v>
                </c:pt>
                <c:pt idx="2">
                  <c:v>October 1 - 25</c:v>
                </c:pt>
              </c:strCache>
            </c:strRef>
          </c:cat>
          <c:val>
            <c:numRef>
              <c:f>Analytics_1258_0_Overview_20110!$B$2:$D$2</c:f>
              <c:numCache>
                <c:formatCode>General</c:formatCode>
                <c:ptCount val="3"/>
                <c:pt idx="0">
                  <c:v>20</c:v>
                </c:pt>
                <c:pt idx="1">
                  <c:v>55</c:v>
                </c:pt>
                <c:pt idx="2">
                  <c:v>21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Analytics_1258_0_Overview_20110!$A$3</c:f>
              <c:strCache>
                <c:ptCount val="1"/>
                <c:pt idx="0">
                  <c:v>Mobile Calls</c:v>
                </c:pt>
              </c:strCache>
            </c:strRef>
          </c:tx>
          <c:marker>
            <c:symbol val="none"/>
          </c:marker>
          <c:dLbls>
            <c:txPr>
              <a:bodyPr/>
              <a:lstStyle/>
              <a:p>
                <a:pPr>
                  <a:defRPr>
                    <a:solidFill>
                      <a:srgbClr val="C00000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Analytics_1258_0_Overview_20110!$B$1:$D$1</c:f>
              <c:strCache>
                <c:ptCount val="3"/>
                <c:pt idx="0">
                  <c:v>Aug 19 - 31</c:v>
                </c:pt>
                <c:pt idx="1">
                  <c:v>September</c:v>
                </c:pt>
                <c:pt idx="2">
                  <c:v>October 1 - 25</c:v>
                </c:pt>
              </c:strCache>
            </c:strRef>
          </c:cat>
          <c:val>
            <c:numRef>
              <c:f>Analytics_1258_0_Overview_20110!$B$3:$D$3</c:f>
              <c:numCache>
                <c:formatCode>General</c:formatCode>
                <c:ptCount val="3"/>
                <c:pt idx="1">
                  <c:v>0</c:v>
                </c:pt>
                <c:pt idx="2">
                  <c:v>596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51272448"/>
        <c:axId val="151278336"/>
      </c:lineChart>
      <c:catAx>
        <c:axId val="151272448"/>
        <c:scaling>
          <c:orientation val="minMax"/>
        </c:scaling>
        <c:delete val="0"/>
        <c:axPos val="b"/>
        <c:majorTickMark val="none"/>
        <c:minorTickMark val="none"/>
        <c:tickLblPos val="nextTo"/>
        <c:crossAx val="151278336"/>
        <c:crosses val="autoZero"/>
        <c:auto val="1"/>
        <c:lblAlgn val="ctr"/>
        <c:lblOffset val="100"/>
        <c:noMultiLvlLbl val="0"/>
      </c:catAx>
      <c:valAx>
        <c:axId val="151278336"/>
        <c:scaling>
          <c:orientation val="minMax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n-US" dirty="0"/>
                  <a:t>Mobile Website</a:t>
                </a:r>
                <a:r>
                  <a:rPr lang="en-US" baseline="0" dirty="0"/>
                  <a:t> </a:t>
                </a:r>
                <a:r>
                  <a:rPr lang="en-US" dirty="0"/>
                  <a:t>Leads Submitted</a:t>
                </a:r>
              </a:p>
            </c:rich>
          </c:tx>
          <c:layout/>
          <c:overlay val="0"/>
        </c:title>
        <c:numFmt formatCode="General" sourceLinked="1"/>
        <c:majorTickMark val="none"/>
        <c:minorTickMark val="none"/>
        <c:tickLblPos val="nextTo"/>
        <c:crossAx val="151272448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FEDA642-25CD-4FAD-BBFA-EF6F7D57143F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6942446-3FE5-4764-8EAF-25FEBBD01FBD}">
      <dgm:prSet custT="1"/>
      <dgm:spPr>
        <a:solidFill>
          <a:schemeClr val="accent5">
            <a:lumMod val="50000"/>
          </a:schemeClr>
        </a:solidFill>
      </dgm:spPr>
      <dgm:t>
        <a:bodyPr/>
        <a:lstStyle/>
        <a:p>
          <a:pPr rtl="0"/>
          <a:r>
            <a:rPr lang="en-US" sz="2800" dirty="0" smtClean="0"/>
            <a:t>What’s new about this class of device?</a:t>
          </a:r>
          <a:endParaRPr lang="en-US" sz="2800" dirty="0"/>
        </a:p>
      </dgm:t>
    </dgm:pt>
    <dgm:pt modelId="{2C6D079C-40C7-47B4-A57A-E3B3BE495B40}" type="parTrans" cxnId="{FF3642F6-F95A-4AAB-BF7D-FD564D11A388}">
      <dgm:prSet/>
      <dgm:spPr/>
      <dgm:t>
        <a:bodyPr/>
        <a:lstStyle/>
        <a:p>
          <a:endParaRPr lang="en-US"/>
        </a:p>
      </dgm:t>
    </dgm:pt>
    <dgm:pt modelId="{176E8859-F1E0-4A2F-A0AF-C999573C44FB}" type="sibTrans" cxnId="{FF3642F6-F95A-4AAB-BF7D-FD564D11A388}">
      <dgm:prSet/>
      <dgm:spPr/>
      <dgm:t>
        <a:bodyPr/>
        <a:lstStyle/>
        <a:p>
          <a:endParaRPr lang="en-US"/>
        </a:p>
      </dgm:t>
    </dgm:pt>
    <dgm:pt modelId="{7F708084-86BC-42D5-8060-2130A209DA7F}">
      <dgm:prSet/>
      <dgm:spPr>
        <a:solidFill>
          <a:schemeClr val="accent5">
            <a:lumMod val="20000"/>
            <a:lumOff val="80000"/>
            <a:alpha val="90000"/>
          </a:schemeClr>
        </a:solidFill>
      </dgm:spPr>
      <dgm:t>
        <a:bodyPr/>
        <a:lstStyle/>
        <a:p>
          <a:pPr rtl="0"/>
          <a:r>
            <a:rPr lang="en-US" smtClean="0"/>
            <a:t>As close to ‘instant on’ as you can get</a:t>
          </a:r>
          <a:endParaRPr lang="en-US"/>
        </a:p>
      </dgm:t>
    </dgm:pt>
    <dgm:pt modelId="{810842F9-5838-4396-9009-5B1C27FA71F5}" type="parTrans" cxnId="{EE426B05-2131-4661-9CD2-E171022BD233}">
      <dgm:prSet/>
      <dgm:spPr/>
      <dgm:t>
        <a:bodyPr/>
        <a:lstStyle/>
        <a:p>
          <a:endParaRPr lang="en-US"/>
        </a:p>
      </dgm:t>
    </dgm:pt>
    <dgm:pt modelId="{90BCB539-3BE7-4A52-8EBA-A541E1661649}" type="sibTrans" cxnId="{EE426B05-2131-4661-9CD2-E171022BD233}">
      <dgm:prSet/>
      <dgm:spPr/>
      <dgm:t>
        <a:bodyPr/>
        <a:lstStyle/>
        <a:p>
          <a:endParaRPr lang="en-US"/>
        </a:p>
      </dgm:t>
    </dgm:pt>
    <dgm:pt modelId="{8E482615-1890-4539-9905-4D066B963D72}">
      <dgm:prSet/>
      <dgm:spPr>
        <a:solidFill>
          <a:schemeClr val="accent5">
            <a:lumMod val="20000"/>
            <a:lumOff val="80000"/>
            <a:alpha val="90000"/>
          </a:schemeClr>
        </a:solidFill>
      </dgm:spPr>
      <dgm:t>
        <a:bodyPr/>
        <a:lstStyle/>
        <a:p>
          <a:pPr rtl="0"/>
          <a:r>
            <a:rPr lang="en-US" smtClean="0"/>
            <a:t>Intuitive interface, gestures</a:t>
          </a:r>
          <a:endParaRPr lang="en-US"/>
        </a:p>
      </dgm:t>
    </dgm:pt>
    <dgm:pt modelId="{DA8FD630-C4EB-4762-9B26-9ADA0FFED234}" type="parTrans" cxnId="{2E07297B-D8C1-4CFD-AD32-06802B8A5EFE}">
      <dgm:prSet/>
      <dgm:spPr/>
      <dgm:t>
        <a:bodyPr/>
        <a:lstStyle/>
        <a:p>
          <a:endParaRPr lang="en-US"/>
        </a:p>
      </dgm:t>
    </dgm:pt>
    <dgm:pt modelId="{CDD1AB22-C9A6-4D38-A368-61E063C6036B}" type="sibTrans" cxnId="{2E07297B-D8C1-4CFD-AD32-06802B8A5EFE}">
      <dgm:prSet/>
      <dgm:spPr/>
      <dgm:t>
        <a:bodyPr/>
        <a:lstStyle/>
        <a:p>
          <a:endParaRPr lang="en-US"/>
        </a:p>
      </dgm:t>
    </dgm:pt>
    <dgm:pt modelId="{5C97702D-34E1-4349-91DB-EF7A11AD3B65}">
      <dgm:prSet/>
      <dgm:spPr>
        <a:solidFill>
          <a:schemeClr val="accent5">
            <a:lumMod val="20000"/>
            <a:lumOff val="80000"/>
            <a:alpha val="90000"/>
          </a:schemeClr>
        </a:solidFill>
      </dgm:spPr>
      <dgm:t>
        <a:bodyPr/>
        <a:lstStyle/>
        <a:p>
          <a:pPr rtl="0"/>
          <a:r>
            <a:rPr lang="en-US" smtClean="0"/>
            <a:t>Relatively fast keyboard input</a:t>
          </a:r>
          <a:endParaRPr lang="en-US"/>
        </a:p>
      </dgm:t>
    </dgm:pt>
    <dgm:pt modelId="{8E438498-F572-45BD-A3C5-640C31B53225}" type="parTrans" cxnId="{C13E3F29-1DA9-4267-A2AA-E5D2632A6BC7}">
      <dgm:prSet/>
      <dgm:spPr/>
      <dgm:t>
        <a:bodyPr/>
        <a:lstStyle/>
        <a:p>
          <a:endParaRPr lang="en-US"/>
        </a:p>
      </dgm:t>
    </dgm:pt>
    <dgm:pt modelId="{126BBEA4-AAD8-4C23-B3B8-2639D81D4BE6}" type="sibTrans" cxnId="{C13E3F29-1DA9-4267-A2AA-E5D2632A6BC7}">
      <dgm:prSet/>
      <dgm:spPr/>
      <dgm:t>
        <a:bodyPr/>
        <a:lstStyle/>
        <a:p>
          <a:endParaRPr lang="en-US"/>
        </a:p>
      </dgm:t>
    </dgm:pt>
    <dgm:pt modelId="{3C605873-2CCC-4BED-90DE-D75D0BEC3FDC}">
      <dgm:prSet/>
      <dgm:spPr>
        <a:solidFill>
          <a:schemeClr val="accent5">
            <a:lumMod val="20000"/>
            <a:lumOff val="80000"/>
            <a:alpha val="90000"/>
          </a:schemeClr>
        </a:solidFill>
      </dgm:spPr>
      <dgm:t>
        <a:bodyPr/>
        <a:lstStyle/>
        <a:p>
          <a:pPr rtl="0"/>
          <a:r>
            <a:rPr lang="en-US" smtClean="0"/>
            <a:t>Native website support</a:t>
          </a:r>
          <a:endParaRPr lang="en-US"/>
        </a:p>
      </dgm:t>
    </dgm:pt>
    <dgm:pt modelId="{85F2F1A2-BF39-4E77-B1A7-07BB39707EE2}" type="parTrans" cxnId="{45B4F25A-11C8-4309-B92F-232482D84947}">
      <dgm:prSet/>
      <dgm:spPr/>
      <dgm:t>
        <a:bodyPr/>
        <a:lstStyle/>
        <a:p>
          <a:endParaRPr lang="en-US"/>
        </a:p>
      </dgm:t>
    </dgm:pt>
    <dgm:pt modelId="{BDBE3F75-0960-4C37-A1C9-82C5A997A259}" type="sibTrans" cxnId="{45B4F25A-11C8-4309-B92F-232482D84947}">
      <dgm:prSet/>
      <dgm:spPr/>
      <dgm:t>
        <a:bodyPr/>
        <a:lstStyle/>
        <a:p>
          <a:endParaRPr lang="en-US"/>
        </a:p>
      </dgm:t>
    </dgm:pt>
    <dgm:pt modelId="{5BC3F076-9CAD-4A72-A81F-1FC4CD8A13BA}">
      <dgm:prSet/>
      <dgm:spPr>
        <a:solidFill>
          <a:schemeClr val="accent5">
            <a:lumMod val="20000"/>
            <a:lumOff val="80000"/>
            <a:alpha val="90000"/>
          </a:schemeClr>
        </a:solidFill>
      </dgm:spPr>
      <dgm:t>
        <a:bodyPr/>
        <a:lstStyle/>
        <a:p>
          <a:pPr rtl="0"/>
          <a:r>
            <a:rPr lang="en-US" dirty="0" smtClean="0"/>
            <a:t>Highly portable compared to laptops, use anywhere</a:t>
          </a:r>
          <a:endParaRPr lang="en-US" dirty="0"/>
        </a:p>
      </dgm:t>
    </dgm:pt>
    <dgm:pt modelId="{CFD75A81-2ACC-4A22-A0CC-23A5B4C7A7A3}" type="parTrans" cxnId="{AC5FE159-F98F-4F0F-AB65-24BA17D1DB23}">
      <dgm:prSet/>
      <dgm:spPr/>
      <dgm:t>
        <a:bodyPr/>
        <a:lstStyle/>
        <a:p>
          <a:endParaRPr lang="en-US"/>
        </a:p>
      </dgm:t>
    </dgm:pt>
    <dgm:pt modelId="{FE34ABD1-CC44-435E-9D7A-2F5CBD04E7F8}" type="sibTrans" cxnId="{AC5FE159-F98F-4F0F-AB65-24BA17D1DB23}">
      <dgm:prSet/>
      <dgm:spPr/>
      <dgm:t>
        <a:bodyPr/>
        <a:lstStyle/>
        <a:p>
          <a:endParaRPr lang="en-US"/>
        </a:p>
      </dgm:t>
    </dgm:pt>
    <dgm:pt modelId="{479184B6-F508-4FA2-80DA-AC2D1C4BB832}">
      <dgm:prSet/>
      <dgm:spPr>
        <a:solidFill>
          <a:schemeClr val="accent5">
            <a:lumMod val="20000"/>
            <a:lumOff val="80000"/>
            <a:alpha val="90000"/>
          </a:schemeClr>
        </a:solidFill>
      </dgm:spPr>
      <dgm:t>
        <a:bodyPr/>
        <a:lstStyle/>
        <a:p>
          <a:pPr rtl="0"/>
          <a:r>
            <a:rPr lang="en-US" smtClean="0"/>
            <a:t>Reliable</a:t>
          </a:r>
          <a:endParaRPr lang="en-US"/>
        </a:p>
      </dgm:t>
    </dgm:pt>
    <dgm:pt modelId="{4F9E045F-6130-4772-BC50-C389E76ECE0C}" type="parTrans" cxnId="{0086E8BD-C2A2-4B84-94C0-E3F6E6B17187}">
      <dgm:prSet/>
      <dgm:spPr/>
      <dgm:t>
        <a:bodyPr/>
        <a:lstStyle/>
        <a:p>
          <a:endParaRPr lang="en-US"/>
        </a:p>
      </dgm:t>
    </dgm:pt>
    <dgm:pt modelId="{C2687F2D-00F6-4E27-B541-CC34B97E5150}" type="sibTrans" cxnId="{0086E8BD-C2A2-4B84-94C0-E3F6E6B17187}">
      <dgm:prSet/>
      <dgm:spPr/>
      <dgm:t>
        <a:bodyPr/>
        <a:lstStyle/>
        <a:p>
          <a:endParaRPr lang="en-US"/>
        </a:p>
      </dgm:t>
    </dgm:pt>
    <dgm:pt modelId="{B0566FFD-906E-49A4-904F-E86B9FC6BCB2}">
      <dgm:prSet/>
      <dgm:spPr>
        <a:solidFill>
          <a:schemeClr val="accent5">
            <a:lumMod val="20000"/>
            <a:lumOff val="80000"/>
            <a:alpha val="90000"/>
          </a:schemeClr>
        </a:solidFill>
      </dgm:spPr>
      <dgm:t>
        <a:bodyPr/>
        <a:lstStyle/>
        <a:p>
          <a:pPr rtl="0"/>
          <a:r>
            <a:rPr lang="en-US" dirty="0" smtClean="0"/>
            <a:t>Long battery life</a:t>
          </a:r>
          <a:endParaRPr lang="en-US" dirty="0"/>
        </a:p>
      </dgm:t>
    </dgm:pt>
    <dgm:pt modelId="{63A6A3EC-6BE8-4EEE-A9EB-1FB16F73131F}" type="parTrans" cxnId="{306FA97D-6B0A-4B32-AA90-C8131D092819}">
      <dgm:prSet/>
      <dgm:spPr/>
      <dgm:t>
        <a:bodyPr/>
        <a:lstStyle/>
        <a:p>
          <a:endParaRPr lang="en-US"/>
        </a:p>
      </dgm:t>
    </dgm:pt>
    <dgm:pt modelId="{A15E2C4B-213E-4C26-B9A4-B7DB039B7A90}" type="sibTrans" cxnId="{306FA97D-6B0A-4B32-AA90-C8131D092819}">
      <dgm:prSet/>
      <dgm:spPr/>
      <dgm:t>
        <a:bodyPr/>
        <a:lstStyle/>
        <a:p>
          <a:endParaRPr lang="en-US"/>
        </a:p>
      </dgm:t>
    </dgm:pt>
    <dgm:pt modelId="{61ADD7CA-F488-49C7-B807-4EB8F0E66B93}" type="pres">
      <dgm:prSet presAssocID="{EFEDA642-25CD-4FAD-BBFA-EF6F7D57143F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FDF45AC-48D7-4870-B394-B14DA8314FB9}" type="pres">
      <dgm:prSet presAssocID="{36942446-3FE5-4764-8EAF-25FEBBD01FBD}" presName="linNode" presStyleCnt="0"/>
      <dgm:spPr/>
    </dgm:pt>
    <dgm:pt modelId="{C13D2119-2DAA-4B5A-8E23-519F5DF0FEE3}" type="pres">
      <dgm:prSet presAssocID="{36942446-3FE5-4764-8EAF-25FEBBD01FBD}" presName="parentText" presStyleLbl="node1" presStyleIdx="0" presStyleCnt="1" custLinFactNeighborX="-10776" custLinFactNeighborY="-640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61FBC43-15AE-447F-A186-9CBFD4E3B34B}" type="pres">
      <dgm:prSet presAssocID="{36942446-3FE5-4764-8EAF-25FEBBD01FBD}" presName="descendantText" presStyleLbl="alignAccFollowNode1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E426B05-2131-4661-9CD2-E171022BD233}" srcId="{36942446-3FE5-4764-8EAF-25FEBBD01FBD}" destId="{7F708084-86BC-42D5-8060-2130A209DA7F}" srcOrd="0" destOrd="0" parTransId="{810842F9-5838-4396-9009-5B1C27FA71F5}" sibTransId="{90BCB539-3BE7-4A52-8EBA-A541E1661649}"/>
    <dgm:cxn modelId="{2E07297B-D8C1-4CFD-AD32-06802B8A5EFE}" srcId="{36942446-3FE5-4764-8EAF-25FEBBD01FBD}" destId="{8E482615-1890-4539-9905-4D066B963D72}" srcOrd="1" destOrd="0" parTransId="{DA8FD630-C4EB-4762-9B26-9ADA0FFED234}" sibTransId="{CDD1AB22-C9A6-4D38-A368-61E063C6036B}"/>
    <dgm:cxn modelId="{0086E8BD-C2A2-4B84-94C0-E3F6E6B17187}" srcId="{36942446-3FE5-4764-8EAF-25FEBBD01FBD}" destId="{479184B6-F508-4FA2-80DA-AC2D1C4BB832}" srcOrd="5" destOrd="0" parTransId="{4F9E045F-6130-4772-BC50-C389E76ECE0C}" sibTransId="{C2687F2D-00F6-4E27-B541-CC34B97E5150}"/>
    <dgm:cxn modelId="{279CA13A-DEDC-428F-BB98-3FECF7C639D3}" type="presOf" srcId="{479184B6-F508-4FA2-80DA-AC2D1C4BB832}" destId="{561FBC43-15AE-447F-A186-9CBFD4E3B34B}" srcOrd="0" destOrd="5" presId="urn:microsoft.com/office/officeart/2005/8/layout/vList5"/>
    <dgm:cxn modelId="{FF3642F6-F95A-4AAB-BF7D-FD564D11A388}" srcId="{EFEDA642-25CD-4FAD-BBFA-EF6F7D57143F}" destId="{36942446-3FE5-4764-8EAF-25FEBBD01FBD}" srcOrd="0" destOrd="0" parTransId="{2C6D079C-40C7-47B4-A57A-E3B3BE495B40}" sibTransId="{176E8859-F1E0-4A2F-A0AF-C999573C44FB}"/>
    <dgm:cxn modelId="{9F2FD795-9133-46CA-B54D-D5E0E1D2216E}" type="presOf" srcId="{36942446-3FE5-4764-8EAF-25FEBBD01FBD}" destId="{C13D2119-2DAA-4B5A-8E23-519F5DF0FEE3}" srcOrd="0" destOrd="0" presId="urn:microsoft.com/office/officeart/2005/8/layout/vList5"/>
    <dgm:cxn modelId="{3D28D5F9-3BDA-404D-A2F1-44AB2C769A9D}" type="presOf" srcId="{B0566FFD-906E-49A4-904F-E86B9FC6BCB2}" destId="{561FBC43-15AE-447F-A186-9CBFD4E3B34B}" srcOrd="0" destOrd="6" presId="urn:microsoft.com/office/officeart/2005/8/layout/vList5"/>
    <dgm:cxn modelId="{F7195478-7001-444D-A07F-380001D3A628}" type="presOf" srcId="{8E482615-1890-4539-9905-4D066B963D72}" destId="{561FBC43-15AE-447F-A186-9CBFD4E3B34B}" srcOrd="0" destOrd="1" presId="urn:microsoft.com/office/officeart/2005/8/layout/vList5"/>
    <dgm:cxn modelId="{D77AE9FC-8B54-4833-9C7C-F252DFD96095}" type="presOf" srcId="{7F708084-86BC-42D5-8060-2130A209DA7F}" destId="{561FBC43-15AE-447F-A186-9CBFD4E3B34B}" srcOrd="0" destOrd="0" presId="urn:microsoft.com/office/officeart/2005/8/layout/vList5"/>
    <dgm:cxn modelId="{AC5FE159-F98F-4F0F-AB65-24BA17D1DB23}" srcId="{36942446-3FE5-4764-8EAF-25FEBBD01FBD}" destId="{5BC3F076-9CAD-4A72-A81F-1FC4CD8A13BA}" srcOrd="4" destOrd="0" parTransId="{CFD75A81-2ACC-4A22-A0CC-23A5B4C7A7A3}" sibTransId="{FE34ABD1-CC44-435E-9D7A-2F5CBD04E7F8}"/>
    <dgm:cxn modelId="{306FA97D-6B0A-4B32-AA90-C8131D092819}" srcId="{36942446-3FE5-4764-8EAF-25FEBBD01FBD}" destId="{B0566FFD-906E-49A4-904F-E86B9FC6BCB2}" srcOrd="6" destOrd="0" parTransId="{63A6A3EC-6BE8-4EEE-A9EB-1FB16F73131F}" sibTransId="{A15E2C4B-213E-4C26-B9A4-B7DB039B7A90}"/>
    <dgm:cxn modelId="{BCF37869-BA62-48C8-9770-E2DCFD53C8D0}" type="presOf" srcId="{3C605873-2CCC-4BED-90DE-D75D0BEC3FDC}" destId="{561FBC43-15AE-447F-A186-9CBFD4E3B34B}" srcOrd="0" destOrd="3" presId="urn:microsoft.com/office/officeart/2005/8/layout/vList5"/>
    <dgm:cxn modelId="{E147BAEA-F9AC-437B-9F81-5278B2BDB2F5}" type="presOf" srcId="{5C97702D-34E1-4349-91DB-EF7A11AD3B65}" destId="{561FBC43-15AE-447F-A186-9CBFD4E3B34B}" srcOrd="0" destOrd="2" presId="urn:microsoft.com/office/officeart/2005/8/layout/vList5"/>
    <dgm:cxn modelId="{45B4F25A-11C8-4309-B92F-232482D84947}" srcId="{36942446-3FE5-4764-8EAF-25FEBBD01FBD}" destId="{3C605873-2CCC-4BED-90DE-D75D0BEC3FDC}" srcOrd="3" destOrd="0" parTransId="{85F2F1A2-BF39-4E77-B1A7-07BB39707EE2}" sibTransId="{BDBE3F75-0960-4C37-A1C9-82C5A997A259}"/>
    <dgm:cxn modelId="{9848E85F-682A-4E5D-85FC-24F00E0C9FE0}" type="presOf" srcId="{EFEDA642-25CD-4FAD-BBFA-EF6F7D57143F}" destId="{61ADD7CA-F488-49C7-B807-4EB8F0E66B93}" srcOrd="0" destOrd="0" presId="urn:microsoft.com/office/officeart/2005/8/layout/vList5"/>
    <dgm:cxn modelId="{C13E3F29-1DA9-4267-A2AA-E5D2632A6BC7}" srcId="{36942446-3FE5-4764-8EAF-25FEBBD01FBD}" destId="{5C97702D-34E1-4349-91DB-EF7A11AD3B65}" srcOrd="2" destOrd="0" parTransId="{8E438498-F572-45BD-A3C5-640C31B53225}" sibTransId="{126BBEA4-AAD8-4C23-B3B8-2639D81D4BE6}"/>
    <dgm:cxn modelId="{C4EFE6FC-2A37-4F83-88EB-95EC62D2E81C}" type="presOf" srcId="{5BC3F076-9CAD-4A72-A81F-1FC4CD8A13BA}" destId="{561FBC43-15AE-447F-A186-9CBFD4E3B34B}" srcOrd="0" destOrd="4" presId="urn:microsoft.com/office/officeart/2005/8/layout/vList5"/>
    <dgm:cxn modelId="{457CFAFC-B2E4-4BB1-B4D2-B73CA2682121}" type="presParOf" srcId="{61ADD7CA-F488-49C7-B807-4EB8F0E66B93}" destId="{EFDF45AC-48D7-4870-B394-B14DA8314FB9}" srcOrd="0" destOrd="0" presId="urn:microsoft.com/office/officeart/2005/8/layout/vList5"/>
    <dgm:cxn modelId="{927C4D7D-B73F-4578-946B-A8D0CB8E22BE}" type="presParOf" srcId="{EFDF45AC-48D7-4870-B394-B14DA8314FB9}" destId="{C13D2119-2DAA-4B5A-8E23-519F5DF0FEE3}" srcOrd="0" destOrd="0" presId="urn:microsoft.com/office/officeart/2005/8/layout/vList5"/>
    <dgm:cxn modelId="{5C0318FC-449C-4A65-9EA9-544C6EB17A75}" type="presParOf" srcId="{EFDF45AC-48D7-4870-B394-B14DA8314FB9}" destId="{561FBC43-15AE-447F-A186-9CBFD4E3B34B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DE0E557-4C23-459C-ACD8-68A62CE2B281}" type="doc">
      <dgm:prSet loTypeId="urn:microsoft.com/office/officeart/2005/8/layout/hierarchy3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5761655-2DF8-44DE-9972-9F67DA87A4AB}">
      <dgm:prSet/>
      <dgm:spPr>
        <a:solidFill>
          <a:schemeClr val="accent5">
            <a:lumMod val="50000"/>
          </a:schemeClr>
        </a:solidFill>
      </dgm:spPr>
      <dgm:t>
        <a:bodyPr/>
        <a:lstStyle/>
        <a:p>
          <a:pPr rtl="0"/>
          <a:r>
            <a:rPr lang="en-US" dirty="0" smtClean="0"/>
            <a:t>Is </a:t>
          </a:r>
          <a:r>
            <a:rPr lang="en-US" dirty="0" err="1" smtClean="0"/>
            <a:t>iPad</a:t>
          </a:r>
          <a:r>
            <a:rPr lang="en-US" dirty="0" smtClean="0"/>
            <a:t> a property management tool, or are tablets in general property management tools?</a:t>
          </a:r>
          <a:endParaRPr lang="en-US" dirty="0"/>
        </a:p>
      </dgm:t>
    </dgm:pt>
    <dgm:pt modelId="{C8EDEE95-92BB-4B49-9F0F-D454D79F1F4D}" type="parTrans" cxnId="{5E0490B7-5523-4B95-9A0B-04B650D64888}">
      <dgm:prSet/>
      <dgm:spPr/>
      <dgm:t>
        <a:bodyPr/>
        <a:lstStyle/>
        <a:p>
          <a:endParaRPr lang="en-US"/>
        </a:p>
      </dgm:t>
    </dgm:pt>
    <dgm:pt modelId="{FACE62CB-E748-4F75-A9BC-BDAFFEF9F1DF}" type="sibTrans" cxnId="{5E0490B7-5523-4B95-9A0B-04B650D64888}">
      <dgm:prSet/>
      <dgm:spPr/>
      <dgm:t>
        <a:bodyPr/>
        <a:lstStyle/>
        <a:p>
          <a:endParaRPr lang="en-US"/>
        </a:p>
      </dgm:t>
    </dgm:pt>
    <dgm:pt modelId="{00FE052F-956D-4AB1-AABD-93028F20D278}" type="pres">
      <dgm:prSet presAssocID="{1DE0E557-4C23-459C-ACD8-68A62CE2B281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2F1C4361-92B5-4F46-A45C-F73BBF95B154}" type="pres">
      <dgm:prSet presAssocID="{45761655-2DF8-44DE-9972-9F67DA87A4AB}" presName="root" presStyleCnt="0"/>
      <dgm:spPr/>
    </dgm:pt>
    <dgm:pt modelId="{041AC42D-564B-46C9-A4B1-2AA434B419FD}" type="pres">
      <dgm:prSet presAssocID="{45761655-2DF8-44DE-9972-9F67DA87A4AB}" presName="rootComposite" presStyleCnt="0"/>
      <dgm:spPr/>
    </dgm:pt>
    <dgm:pt modelId="{94A3B57C-7964-4A5F-A68E-FD9137037819}" type="pres">
      <dgm:prSet presAssocID="{45761655-2DF8-44DE-9972-9F67DA87A4AB}" presName="rootText" presStyleLbl="node1" presStyleIdx="0" presStyleCnt="1"/>
      <dgm:spPr/>
      <dgm:t>
        <a:bodyPr/>
        <a:lstStyle/>
        <a:p>
          <a:endParaRPr lang="en-US"/>
        </a:p>
      </dgm:t>
    </dgm:pt>
    <dgm:pt modelId="{A3ED93AE-DCFF-4348-A16E-BE072010F5F5}" type="pres">
      <dgm:prSet presAssocID="{45761655-2DF8-44DE-9972-9F67DA87A4AB}" presName="rootConnector" presStyleLbl="node1" presStyleIdx="0" presStyleCnt="1"/>
      <dgm:spPr/>
      <dgm:t>
        <a:bodyPr/>
        <a:lstStyle/>
        <a:p>
          <a:endParaRPr lang="en-US"/>
        </a:p>
      </dgm:t>
    </dgm:pt>
    <dgm:pt modelId="{CA6A08B8-0003-4C9E-8E43-B2ECF04B9EA7}" type="pres">
      <dgm:prSet presAssocID="{45761655-2DF8-44DE-9972-9F67DA87A4AB}" presName="childShape" presStyleCnt="0"/>
      <dgm:spPr/>
    </dgm:pt>
  </dgm:ptLst>
  <dgm:cxnLst>
    <dgm:cxn modelId="{5E0490B7-5523-4B95-9A0B-04B650D64888}" srcId="{1DE0E557-4C23-459C-ACD8-68A62CE2B281}" destId="{45761655-2DF8-44DE-9972-9F67DA87A4AB}" srcOrd="0" destOrd="0" parTransId="{C8EDEE95-92BB-4B49-9F0F-D454D79F1F4D}" sibTransId="{FACE62CB-E748-4F75-A9BC-BDAFFEF9F1DF}"/>
    <dgm:cxn modelId="{8150CE40-F274-47B6-AB32-B059261C8551}" type="presOf" srcId="{45761655-2DF8-44DE-9972-9F67DA87A4AB}" destId="{94A3B57C-7964-4A5F-A68E-FD9137037819}" srcOrd="0" destOrd="0" presId="urn:microsoft.com/office/officeart/2005/8/layout/hierarchy3"/>
    <dgm:cxn modelId="{2AF643DF-F8F2-497F-A332-24E51D464634}" type="presOf" srcId="{45761655-2DF8-44DE-9972-9F67DA87A4AB}" destId="{A3ED93AE-DCFF-4348-A16E-BE072010F5F5}" srcOrd="1" destOrd="0" presId="urn:microsoft.com/office/officeart/2005/8/layout/hierarchy3"/>
    <dgm:cxn modelId="{9011F91C-69F4-45DA-A783-CCDF14EA3568}" type="presOf" srcId="{1DE0E557-4C23-459C-ACD8-68A62CE2B281}" destId="{00FE052F-956D-4AB1-AABD-93028F20D278}" srcOrd="0" destOrd="0" presId="urn:microsoft.com/office/officeart/2005/8/layout/hierarchy3"/>
    <dgm:cxn modelId="{0088A56E-7E50-4FC7-99AE-38739E22025E}" type="presParOf" srcId="{00FE052F-956D-4AB1-AABD-93028F20D278}" destId="{2F1C4361-92B5-4F46-A45C-F73BBF95B154}" srcOrd="0" destOrd="0" presId="urn:microsoft.com/office/officeart/2005/8/layout/hierarchy3"/>
    <dgm:cxn modelId="{F33B532B-CBE4-4DEB-BAAF-14F062FDC037}" type="presParOf" srcId="{2F1C4361-92B5-4F46-A45C-F73BBF95B154}" destId="{041AC42D-564B-46C9-A4B1-2AA434B419FD}" srcOrd="0" destOrd="0" presId="urn:microsoft.com/office/officeart/2005/8/layout/hierarchy3"/>
    <dgm:cxn modelId="{F8587F95-673A-491A-B63C-FED2462E175D}" type="presParOf" srcId="{041AC42D-564B-46C9-A4B1-2AA434B419FD}" destId="{94A3B57C-7964-4A5F-A68E-FD9137037819}" srcOrd="0" destOrd="0" presId="urn:microsoft.com/office/officeart/2005/8/layout/hierarchy3"/>
    <dgm:cxn modelId="{59064302-5539-4A08-84B0-698FB5B67308}" type="presParOf" srcId="{041AC42D-564B-46C9-A4B1-2AA434B419FD}" destId="{A3ED93AE-DCFF-4348-A16E-BE072010F5F5}" srcOrd="1" destOrd="0" presId="urn:microsoft.com/office/officeart/2005/8/layout/hierarchy3"/>
    <dgm:cxn modelId="{86361FD3-00E6-4331-AE29-0967FC0B45AB}" type="presParOf" srcId="{2F1C4361-92B5-4F46-A45C-F73BBF95B154}" destId="{CA6A08B8-0003-4C9E-8E43-B2ECF04B9EA7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DE0E557-4C23-459C-ACD8-68A62CE2B281}" type="doc">
      <dgm:prSet loTypeId="urn:microsoft.com/office/officeart/2005/8/layout/hierarchy3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5761655-2DF8-44DE-9972-9F67DA87A4AB}">
      <dgm:prSet custT="1"/>
      <dgm:spPr>
        <a:solidFill>
          <a:schemeClr val="accent5">
            <a:lumMod val="50000"/>
          </a:schemeClr>
        </a:solidFill>
      </dgm:spPr>
      <dgm:t>
        <a:bodyPr/>
        <a:lstStyle/>
        <a:p>
          <a:pPr algn="l" rtl="0"/>
          <a:r>
            <a:rPr lang="en-US" sz="2400" dirty="0" smtClean="0"/>
            <a:t>- Leasing cycle</a:t>
          </a:r>
        </a:p>
        <a:p>
          <a:pPr algn="l" rtl="0"/>
          <a:r>
            <a:rPr lang="en-US" sz="2400" dirty="0" smtClean="0"/>
            <a:t>- Assist payment setup</a:t>
          </a:r>
        </a:p>
        <a:p>
          <a:pPr algn="l" rtl="0"/>
          <a:r>
            <a:rPr lang="en-US" sz="2400" dirty="0" smtClean="0"/>
            <a:t>- Work Orders</a:t>
          </a:r>
        </a:p>
        <a:p>
          <a:pPr algn="l" rtl="0"/>
          <a:r>
            <a:rPr lang="en-US" sz="2400" dirty="0" smtClean="0"/>
            <a:t>- Checklists/inspections</a:t>
          </a:r>
          <a:endParaRPr lang="en-US" sz="2400" dirty="0"/>
        </a:p>
      </dgm:t>
    </dgm:pt>
    <dgm:pt modelId="{C8EDEE95-92BB-4B49-9F0F-D454D79F1F4D}" type="parTrans" cxnId="{5E0490B7-5523-4B95-9A0B-04B650D64888}">
      <dgm:prSet/>
      <dgm:spPr/>
      <dgm:t>
        <a:bodyPr/>
        <a:lstStyle/>
        <a:p>
          <a:endParaRPr lang="en-US"/>
        </a:p>
      </dgm:t>
    </dgm:pt>
    <dgm:pt modelId="{FACE62CB-E748-4F75-A9BC-BDAFFEF9F1DF}" type="sibTrans" cxnId="{5E0490B7-5523-4B95-9A0B-04B650D64888}">
      <dgm:prSet/>
      <dgm:spPr/>
      <dgm:t>
        <a:bodyPr/>
        <a:lstStyle/>
        <a:p>
          <a:endParaRPr lang="en-US"/>
        </a:p>
      </dgm:t>
    </dgm:pt>
    <dgm:pt modelId="{00FE052F-956D-4AB1-AABD-93028F20D278}" type="pres">
      <dgm:prSet presAssocID="{1DE0E557-4C23-459C-ACD8-68A62CE2B281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2F1C4361-92B5-4F46-A45C-F73BBF95B154}" type="pres">
      <dgm:prSet presAssocID="{45761655-2DF8-44DE-9972-9F67DA87A4AB}" presName="root" presStyleCnt="0"/>
      <dgm:spPr/>
    </dgm:pt>
    <dgm:pt modelId="{041AC42D-564B-46C9-A4B1-2AA434B419FD}" type="pres">
      <dgm:prSet presAssocID="{45761655-2DF8-44DE-9972-9F67DA87A4AB}" presName="rootComposite" presStyleCnt="0"/>
      <dgm:spPr/>
    </dgm:pt>
    <dgm:pt modelId="{94A3B57C-7964-4A5F-A68E-FD9137037819}" type="pres">
      <dgm:prSet presAssocID="{45761655-2DF8-44DE-9972-9F67DA87A4AB}" presName="rootText" presStyleLbl="node1" presStyleIdx="0" presStyleCnt="1" custLinFactNeighborX="14579" custLinFactNeighborY="722"/>
      <dgm:spPr/>
      <dgm:t>
        <a:bodyPr/>
        <a:lstStyle/>
        <a:p>
          <a:endParaRPr lang="en-US"/>
        </a:p>
      </dgm:t>
    </dgm:pt>
    <dgm:pt modelId="{A3ED93AE-DCFF-4348-A16E-BE072010F5F5}" type="pres">
      <dgm:prSet presAssocID="{45761655-2DF8-44DE-9972-9F67DA87A4AB}" presName="rootConnector" presStyleLbl="node1" presStyleIdx="0" presStyleCnt="1"/>
      <dgm:spPr/>
      <dgm:t>
        <a:bodyPr/>
        <a:lstStyle/>
        <a:p>
          <a:endParaRPr lang="en-US"/>
        </a:p>
      </dgm:t>
    </dgm:pt>
    <dgm:pt modelId="{CA6A08B8-0003-4C9E-8E43-B2ECF04B9EA7}" type="pres">
      <dgm:prSet presAssocID="{45761655-2DF8-44DE-9972-9F67DA87A4AB}" presName="childShape" presStyleCnt="0"/>
      <dgm:spPr/>
    </dgm:pt>
  </dgm:ptLst>
  <dgm:cxnLst>
    <dgm:cxn modelId="{5E0490B7-5523-4B95-9A0B-04B650D64888}" srcId="{1DE0E557-4C23-459C-ACD8-68A62CE2B281}" destId="{45761655-2DF8-44DE-9972-9F67DA87A4AB}" srcOrd="0" destOrd="0" parTransId="{C8EDEE95-92BB-4B49-9F0F-D454D79F1F4D}" sibTransId="{FACE62CB-E748-4F75-A9BC-BDAFFEF9F1DF}"/>
    <dgm:cxn modelId="{D23061CB-4F39-42D8-B634-00EE46AE8D2A}" type="presOf" srcId="{45761655-2DF8-44DE-9972-9F67DA87A4AB}" destId="{94A3B57C-7964-4A5F-A68E-FD9137037819}" srcOrd="0" destOrd="0" presId="urn:microsoft.com/office/officeart/2005/8/layout/hierarchy3"/>
    <dgm:cxn modelId="{08E21527-DCF7-42C8-BB59-B96FF5B194EE}" type="presOf" srcId="{1DE0E557-4C23-459C-ACD8-68A62CE2B281}" destId="{00FE052F-956D-4AB1-AABD-93028F20D278}" srcOrd="0" destOrd="0" presId="urn:microsoft.com/office/officeart/2005/8/layout/hierarchy3"/>
    <dgm:cxn modelId="{ECFC7265-95AB-47B1-80FA-D7BF714AD104}" type="presOf" srcId="{45761655-2DF8-44DE-9972-9F67DA87A4AB}" destId="{A3ED93AE-DCFF-4348-A16E-BE072010F5F5}" srcOrd="1" destOrd="0" presId="urn:microsoft.com/office/officeart/2005/8/layout/hierarchy3"/>
    <dgm:cxn modelId="{1225B8D1-F83C-40D5-B5C0-33C981F9775B}" type="presParOf" srcId="{00FE052F-956D-4AB1-AABD-93028F20D278}" destId="{2F1C4361-92B5-4F46-A45C-F73BBF95B154}" srcOrd="0" destOrd="0" presId="urn:microsoft.com/office/officeart/2005/8/layout/hierarchy3"/>
    <dgm:cxn modelId="{8283986C-126E-4AF5-8EBE-45C76D6F5226}" type="presParOf" srcId="{2F1C4361-92B5-4F46-A45C-F73BBF95B154}" destId="{041AC42D-564B-46C9-A4B1-2AA434B419FD}" srcOrd="0" destOrd="0" presId="urn:microsoft.com/office/officeart/2005/8/layout/hierarchy3"/>
    <dgm:cxn modelId="{823F2F5D-7866-4123-9D0F-D74F3FDF9FB1}" type="presParOf" srcId="{041AC42D-564B-46C9-A4B1-2AA434B419FD}" destId="{94A3B57C-7964-4A5F-A68E-FD9137037819}" srcOrd="0" destOrd="0" presId="urn:microsoft.com/office/officeart/2005/8/layout/hierarchy3"/>
    <dgm:cxn modelId="{A5E41944-0D95-45EB-879F-1CCC1635BD09}" type="presParOf" srcId="{041AC42D-564B-46C9-A4B1-2AA434B419FD}" destId="{A3ED93AE-DCFF-4348-A16E-BE072010F5F5}" srcOrd="1" destOrd="0" presId="urn:microsoft.com/office/officeart/2005/8/layout/hierarchy3"/>
    <dgm:cxn modelId="{E6B7DBDA-8AC1-40FB-9572-4B862CD48ABC}" type="presParOf" srcId="{2F1C4361-92B5-4F46-A45C-F73BBF95B154}" destId="{CA6A08B8-0003-4C9E-8E43-B2ECF04B9EA7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61FBC43-15AE-447F-A186-9CBFD4E3B34B}">
      <dsp:nvSpPr>
        <dsp:cNvPr id="0" name=""/>
        <dsp:cNvSpPr/>
      </dsp:nvSpPr>
      <dsp:spPr>
        <a:xfrm rot="5400000">
          <a:off x="3491484" y="-265176"/>
          <a:ext cx="3535680" cy="4949952"/>
        </a:xfrm>
        <a:prstGeom prst="round2SameRect">
          <a:avLst/>
        </a:prstGeom>
        <a:solidFill>
          <a:schemeClr val="accent5">
            <a:lumMod val="20000"/>
            <a:lumOff val="80000"/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marL="228600" lvl="1" indent="-228600" algn="l" defTabSz="10223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300" kern="1200" smtClean="0"/>
            <a:t>As close to ‘instant on’ as you can get</a:t>
          </a:r>
          <a:endParaRPr lang="en-US" sz="2300" kern="1200"/>
        </a:p>
        <a:p>
          <a:pPr marL="228600" lvl="1" indent="-228600" algn="l" defTabSz="10223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300" kern="1200" smtClean="0"/>
            <a:t>Intuitive interface, gestures</a:t>
          </a:r>
          <a:endParaRPr lang="en-US" sz="2300" kern="1200"/>
        </a:p>
        <a:p>
          <a:pPr marL="228600" lvl="1" indent="-228600" algn="l" defTabSz="10223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300" kern="1200" smtClean="0"/>
            <a:t>Relatively fast keyboard input</a:t>
          </a:r>
          <a:endParaRPr lang="en-US" sz="2300" kern="1200"/>
        </a:p>
        <a:p>
          <a:pPr marL="228600" lvl="1" indent="-228600" algn="l" defTabSz="10223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300" kern="1200" smtClean="0"/>
            <a:t>Native website support</a:t>
          </a:r>
          <a:endParaRPr lang="en-US" sz="2300" kern="1200"/>
        </a:p>
        <a:p>
          <a:pPr marL="228600" lvl="1" indent="-228600" algn="l" defTabSz="10223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300" kern="1200" dirty="0" smtClean="0"/>
            <a:t>Highly portable compared to laptops, use anywhere</a:t>
          </a:r>
          <a:endParaRPr lang="en-US" sz="2300" kern="1200" dirty="0"/>
        </a:p>
        <a:p>
          <a:pPr marL="228600" lvl="1" indent="-228600" algn="l" defTabSz="10223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300" kern="1200" smtClean="0"/>
            <a:t>Reliable</a:t>
          </a:r>
          <a:endParaRPr lang="en-US" sz="2300" kern="1200"/>
        </a:p>
        <a:p>
          <a:pPr marL="228600" lvl="1" indent="-228600" algn="l" defTabSz="10223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300" kern="1200" dirty="0" smtClean="0"/>
            <a:t>Long battery life</a:t>
          </a:r>
          <a:endParaRPr lang="en-US" sz="2300" kern="1200" dirty="0"/>
        </a:p>
      </dsp:txBody>
      <dsp:txXfrm rot="-5400000">
        <a:off x="2784348" y="614558"/>
        <a:ext cx="4777354" cy="3190484"/>
      </dsp:txXfrm>
    </dsp:sp>
    <dsp:sp modelId="{C13D2119-2DAA-4B5A-8E23-519F5DF0FEE3}">
      <dsp:nvSpPr>
        <dsp:cNvPr id="0" name=""/>
        <dsp:cNvSpPr/>
      </dsp:nvSpPr>
      <dsp:spPr>
        <a:xfrm>
          <a:off x="0" y="0"/>
          <a:ext cx="2784348" cy="4419599"/>
        </a:xfrm>
        <a:prstGeom prst="roundRect">
          <a:avLst/>
        </a:prstGeom>
        <a:solidFill>
          <a:schemeClr val="accent5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What’s new about this class of device?</a:t>
          </a:r>
          <a:endParaRPr lang="en-US" sz="2800" kern="1200" dirty="0"/>
        </a:p>
      </dsp:txBody>
      <dsp:txXfrm>
        <a:off x="135921" y="135921"/>
        <a:ext cx="2512506" cy="414775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4A3B57C-7964-4A5F-A68E-FD9137037819}">
      <dsp:nvSpPr>
        <dsp:cNvPr id="0" name=""/>
        <dsp:cNvSpPr/>
      </dsp:nvSpPr>
      <dsp:spPr>
        <a:xfrm>
          <a:off x="0" y="488156"/>
          <a:ext cx="4572000" cy="2286000"/>
        </a:xfrm>
        <a:prstGeom prst="roundRect">
          <a:avLst>
            <a:gd name="adj" fmla="val 10000"/>
          </a:avLst>
        </a:prstGeom>
        <a:solidFill>
          <a:schemeClr val="accent5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9055" tIns="39370" rIns="59055" bIns="39370" numCol="1" spcCol="1270" anchor="ctr" anchorCtr="0">
          <a:noAutofit/>
        </a:bodyPr>
        <a:lstStyle/>
        <a:p>
          <a:pPr lvl="0" algn="ctr" defTabSz="1377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100" kern="1200" dirty="0" smtClean="0"/>
            <a:t>Is </a:t>
          </a:r>
          <a:r>
            <a:rPr lang="en-US" sz="3100" kern="1200" dirty="0" err="1" smtClean="0"/>
            <a:t>iPad</a:t>
          </a:r>
          <a:r>
            <a:rPr lang="en-US" sz="3100" kern="1200" dirty="0" smtClean="0"/>
            <a:t> a property management tool, or are tablets in general property management tools?</a:t>
          </a:r>
          <a:endParaRPr lang="en-US" sz="3100" kern="1200" dirty="0"/>
        </a:p>
      </dsp:txBody>
      <dsp:txXfrm>
        <a:off x="66955" y="555111"/>
        <a:ext cx="4438090" cy="215209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4A3B57C-7964-4A5F-A68E-FD9137037819}">
      <dsp:nvSpPr>
        <dsp:cNvPr id="0" name=""/>
        <dsp:cNvSpPr/>
      </dsp:nvSpPr>
      <dsp:spPr>
        <a:xfrm>
          <a:off x="0" y="600882"/>
          <a:ext cx="4181475" cy="2090737"/>
        </a:xfrm>
        <a:prstGeom prst="roundRect">
          <a:avLst>
            <a:gd name="adj" fmla="val 10000"/>
          </a:avLst>
        </a:prstGeom>
        <a:solidFill>
          <a:schemeClr val="accent5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- Leasing cycle</a:t>
          </a:r>
        </a:p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- Assist payment setup</a:t>
          </a:r>
        </a:p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- Work Orders</a:t>
          </a:r>
        </a:p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- Checklists/inspections</a:t>
          </a:r>
          <a:endParaRPr lang="en-US" sz="2400" kern="1200" dirty="0"/>
        </a:p>
      </dsp:txBody>
      <dsp:txXfrm>
        <a:off x="61236" y="662118"/>
        <a:ext cx="4059003" cy="196826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34548D-63DD-4A51-94F9-1BAF7388DA3A}" type="datetimeFigureOut">
              <a:rPr lang="en-US" smtClean="0"/>
              <a:t>11/8/2011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242902-3D5F-4C8B-9488-3574D3E8FF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67852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242902-3D5F-4C8B-9488-3574D3E8FF3B}" type="slidenum">
              <a:rPr lang="en-US" smtClean="0">
                <a:solidFill>
                  <a:prstClr val="black"/>
                </a:solidFill>
              </a:rPr>
              <a:pPr/>
              <a:t>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326294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B95DE5A-1311-427D-9859-1982F9FEC4E3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13</a:t>
            </a:fld>
            <a:endParaRPr lang="en-US" dirty="0" smtClean="0">
              <a:solidFill>
                <a:prstClr val="black"/>
              </a:solidFill>
            </a:endParaRPr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buFontTx/>
              <a:buAutoNum type="arabicPeriod"/>
            </a:pPr>
            <a:endParaRPr lang="en-US" dirty="0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242902-3D5F-4C8B-9488-3574D3E8FF3B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10719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242902-3D5F-4C8B-9488-3574D3E8FF3B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796207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Capture the Market</a:t>
            </a:r>
          </a:p>
          <a:p>
            <a:r>
              <a:rPr lang="en-US" dirty="0" smtClean="0"/>
              <a:t>VaultWare Mobile Stats</a:t>
            </a:r>
          </a:p>
          <a:p>
            <a:r>
              <a:rPr lang="en-US" dirty="0" smtClean="0"/>
              <a:t>Bozzuto.com Stats</a:t>
            </a:r>
          </a:p>
          <a:p>
            <a:r>
              <a:rPr lang="en-US" dirty="0" smtClean="0"/>
              <a:t>Reach Local Mobile Stats</a:t>
            </a:r>
          </a:p>
          <a:p>
            <a:r>
              <a:rPr lang="en-US" dirty="0" smtClean="0"/>
              <a:t>State of mobile search</a:t>
            </a:r>
          </a:p>
          <a:p>
            <a:r>
              <a:rPr lang="en-US" b="1" dirty="0" smtClean="0"/>
              <a:t>About 16% of total Google search is mobile. </a:t>
            </a:r>
            <a:endParaRPr lang="en-US" dirty="0" smtClean="0"/>
          </a:p>
          <a:p>
            <a:r>
              <a:rPr lang="en-US" b="1" dirty="0" smtClean="0"/>
              <a:t> </a:t>
            </a:r>
            <a:endParaRPr lang="en-US" dirty="0" smtClean="0"/>
          </a:p>
          <a:p>
            <a:r>
              <a:rPr lang="en-US" b="1" dirty="0" smtClean="0"/>
              <a:t>About 9% of search within ReachLocal Multifamily is mobile.</a:t>
            </a:r>
            <a:endParaRPr lang="en-US" dirty="0" smtClean="0"/>
          </a:p>
          <a:p>
            <a:pPr eaLnBrk="1" hangingPunct="1"/>
            <a:endParaRPr lang="en-US" dirty="0" smtClean="0">
              <a:latin typeface="Arial" charset="0"/>
              <a:cs typeface="Arial" charset="0"/>
            </a:endParaRPr>
          </a:p>
          <a:p>
            <a:pPr eaLnBrk="1" hangingPunct="1"/>
            <a:r>
              <a:rPr lang="en-US" dirty="0" smtClean="0">
                <a:latin typeface="Arial" charset="0"/>
                <a:cs typeface="Arial" charset="0"/>
              </a:rPr>
              <a:t>Bozzuto mobile search </a:t>
            </a:r>
          </a:p>
          <a:p>
            <a:pPr eaLnBrk="1" hangingPunct="1"/>
            <a:r>
              <a:rPr lang="en-US" dirty="0" smtClean="0"/>
              <a:t>Mobile Cost Per Click is 41% lower than desktop search</a:t>
            </a:r>
          </a:p>
          <a:p>
            <a:pPr eaLnBrk="1" hangingPunct="1"/>
            <a:endParaRPr lang="en-US" dirty="0" smtClean="0"/>
          </a:p>
          <a:p>
            <a:pPr eaLnBrk="1" hangingPunct="1"/>
            <a:r>
              <a:rPr lang="en-US" dirty="0" smtClean="0"/>
              <a:t>Mobile Click Through Rate (2.2%) is double that of desktop (1%)</a:t>
            </a:r>
          </a:p>
          <a:p>
            <a:pPr eaLnBrk="1" hangingPunct="1"/>
            <a:endParaRPr lang="en-US" dirty="0" smtClean="0"/>
          </a:p>
          <a:p>
            <a:pPr eaLnBrk="1" hangingPunct="1"/>
            <a:r>
              <a:rPr lang="en-US" dirty="0" smtClean="0"/>
              <a:t>Bozzuto mobile search traffic is 11% of all searches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242902-3D5F-4C8B-9488-3574D3E8FF3B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311342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Capture the Market</a:t>
            </a:r>
          </a:p>
          <a:p>
            <a:r>
              <a:rPr lang="en-US" dirty="0" smtClean="0"/>
              <a:t>VaultWare Mobile Stats</a:t>
            </a:r>
          </a:p>
          <a:p>
            <a:r>
              <a:rPr lang="en-US" dirty="0" smtClean="0"/>
              <a:t>Bozzuto.com Stats</a:t>
            </a:r>
          </a:p>
          <a:p>
            <a:r>
              <a:rPr lang="en-US" smtClean="0"/>
              <a:t>Reach Local Mobile Stats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242902-3D5F-4C8B-9488-3574D3E8FF3B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311342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Capture the Market</a:t>
            </a:r>
          </a:p>
          <a:p>
            <a:r>
              <a:rPr lang="en-US" dirty="0" smtClean="0"/>
              <a:t>VaultWare Mobile Stats</a:t>
            </a:r>
          </a:p>
          <a:p>
            <a:r>
              <a:rPr lang="en-US" dirty="0" smtClean="0"/>
              <a:t>Bozzuto.com Stats</a:t>
            </a:r>
          </a:p>
          <a:p>
            <a:r>
              <a:rPr lang="en-US" smtClean="0"/>
              <a:t>Reach Local Mobile Stats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242902-3D5F-4C8B-9488-3574D3E8FF3B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311342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 smtClean="0"/>
              <a:t>Mobile accounts for 5% of all online reservations</a:t>
            </a:r>
          </a:p>
          <a:p>
            <a:r>
              <a:rPr lang="en-US" b="1" dirty="0" smtClean="0"/>
              <a:t>Year over year, there was a 400% increase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242902-3D5F-4C8B-9488-3574D3E8FF3B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311342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>
                <a:latin typeface="Arial" charset="0"/>
                <a:cs typeface="Arial" charset="0"/>
              </a:rPr>
              <a:t>Bozzuto mobile leads have doubled</a:t>
            </a:r>
          </a:p>
          <a:p>
            <a:pPr eaLnBrk="1" hangingPunct="1"/>
            <a:r>
              <a:rPr lang="en-US" dirty="0" smtClean="0">
                <a:latin typeface="Arial" charset="0"/>
                <a:cs typeface="Arial" charset="0"/>
              </a:rPr>
              <a:t>16% of all phone leads this year came from mobile websites. In the same period in 2010, it was 6.6%.</a:t>
            </a:r>
          </a:p>
          <a:p>
            <a:pPr eaLnBrk="1" hangingPunct="1"/>
            <a:endParaRPr lang="en-US" dirty="0" smtClean="0">
              <a:latin typeface="Arial" charset="0"/>
              <a:cs typeface="Arial" charset="0"/>
            </a:endParaRPr>
          </a:p>
          <a:p>
            <a:pPr eaLnBrk="1" hangingPunct="1"/>
            <a:r>
              <a:rPr lang="en-US" dirty="0" smtClean="0">
                <a:latin typeface="Arial" charset="0"/>
                <a:cs typeface="Arial" charset="0"/>
              </a:rPr>
              <a:t>Mobile leads not as qualified?</a:t>
            </a:r>
          </a:p>
          <a:p>
            <a:pPr eaLnBrk="1" hangingPunct="1"/>
            <a:r>
              <a:rPr lang="en-US" dirty="0" smtClean="0">
                <a:latin typeface="Arial" charset="0"/>
                <a:cs typeface="Arial" charset="0"/>
              </a:rPr>
              <a:t>Mobile leads convert 30% less to leases than desktop websites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242902-3D5F-4C8B-9488-3574D3E8FF3B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311342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242902-3D5F-4C8B-9488-3574D3E8FF3B}" type="slidenum">
              <a:rPr lang="en-US" smtClean="0">
                <a:solidFill>
                  <a:prstClr val="black"/>
                </a:solidFill>
              </a:rPr>
              <a:pPr/>
              <a:t>25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326294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242902-3D5F-4C8B-9488-3574D3E8FF3B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953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242902-3D5F-4C8B-9488-3574D3E8FF3B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928007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242902-3D5F-4C8B-9488-3574D3E8FF3B}" type="slidenum">
              <a:rPr lang="en-US" smtClean="0">
                <a:solidFill>
                  <a:prstClr val="black"/>
                </a:solidFill>
              </a:rPr>
              <a:pPr/>
              <a:t>46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32629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282">
              <a:defRPr/>
            </a:pPr>
            <a:r>
              <a:rPr lang="en-US" dirty="0" smtClean="0"/>
              <a:t>User intent is also different on a mobile device. People searching on a desktop are more likely to be browsing or exploring than mobile users who are searching with purpose, immediacy and a desire for quick answers.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5B8293-3BB4-49B7-9393-817FFEFC27F0}" type="slidenum">
              <a:rPr lang="en-US" smtClean="0">
                <a:solidFill>
                  <a:prstClr val="black"/>
                </a:solidFill>
              </a:rPr>
              <a:pPr/>
              <a:t>6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49167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is an example of the difference between a mobile-friendly and mobile-optimized site. With mobile-friendly sites, you may need to scroll horizontally to see the complete website, you won’t have click-to-call functionality, and overall the design will be optimized for a larger screen and a mouse navigation experience. Sites that aren’t optimized for mobile can be frustrating to mobile users.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5B8293-3BB4-49B7-9393-817FFEFC27F0}" type="slidenum">
              <a:rPr lang="en-US" smtClean="0">
                <a:solidFill>
                  <a:prstClr val="black"/>
                </a:solidFill>
              </a:rPr>
              <a:pPr/>
              <a:t>7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49167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B95DE5A-1311-427D-9859-1982F9FEC4E3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8</a:t>
            </a:fld>
            <a:endParaRPr lang="en-US" dirty="0" smtClean="0">
              <a:solidFill>
                <a:prstClr val="black"/>
              </a:solidFill>
            </a:endParaRPr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buFontTx/>
              <a:buNone/>
            </a:pPr>
            <a:r>
              <a:rPr lang="en-US" dirty="0" err="1" smtClean="0">
                <a:latin typeface="Arial" charset="0"/>
              </a:rPr>
              <a:t>VaultWare</a:t>
            </a:r>
            <a:r>
              <a:rPr lang="en-US" baseline="0" smtClean="0">
                <a:latin typeface="Arial" charset="0"/>
              </a:rPr>
              <a:t> me</a:t>
            </a:r>
            <a:endParaRPr lang="en-US" dirty="0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B95DE5A-1311-427D-9859-1982F9FEC4E3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9</a:t>
            </a:fld>
            <a:endParaRPr lang="en-US" dirty="0" smtClean="0">
              <a:solidFill>
                <a:prstClr val="black"/>
              </a:solidFill>
            </a:endParaRPr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buFontTx/>
              <a:buAutoNum type="arabicPeriod"/>
            </a:pPr>
            <a:endParaRPr lang="en-US" dirty="0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B95DE5A-1311-427D-9859-1982F9FEC4E3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10</a:t>
            </a:fld>
            <a:endParaRPr lang="en-US" dirty="0" smtClean="0">
              <a:solidFill>
                <a:prstClr val="black"/>
              </a:solidFill>
            </a:endParaRPr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buFontTx/>
              <a:buAutoNum type="arabicPeriod"/>
            </a:pPr>
            <a:endParaRPr lang="en-US" dirty="0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B95DE5A-1311-427D-9859-1982F9FEC4E3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11</a:t>
            </a:fld>
            <a:endParaRPr lang="en-US" dirty="0" smtClean="0">
              <a:solidFill>
                <a:prstClr val="black"/>
              </a:solidFill>
            </a:endParaRPr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buFontTx/>
              <a:buAutoNum type="arabicPeriod"/>
            </a:pPr>
            <a:endParaRPr lang="en-US" dirty="0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B95DE5A-1311-427D-9859-1982F9FEC4E3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12</a:t>
            </a:fld>
            <a:endParaRPr lang="en-US" dirty="0" smtClean="0">
              <a:solidFill>
                <a:prstClr val="black"/>
              </a:solidFill>
            </a:endParaRPr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buFontTx/>
              <a:buAutoNum type="arabicPeriod"/>
            </a:pPr>
            <a:endParaRPr lang="en-US" dirty="0" smtClean="0"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BOZZ_Corp_PowerPointTemplate_02-no BMC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2873375"/>
            <a:ext cx="4267200" cy="1927225"/>
          </a:xfrm>
        </p:spPr>
        <p:txBody>
          <a:bodyPr/>
          <a:lstStyle>
            <a:lvl1pPr algn="l">
              <a:lnSpc>
                <a:spcPts val="3980"/>
              </a:lnSpc>
              <a:defRPr sz="4400" cap="all">
                <a:solidFill>
                  <a:srgbClr val="D8D9DB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2667000"/>
            <a:ext cx="4267200" cy="457200"/>
          </a:xfrm>
        </p:spPr>
        <p:txBody>
          <a:bodyPr>
            <a:noAutofit/>
          </a:bodyPr>
          <a:lstStyle>
            <a:lvl1pPr marL="0" indent="0" algn="l">
              <a:buNone/>
              <a:defRPr sz="1400">
                <a:solidFill>
                  <a:srgbClr val="759CB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idx="10"/>
          </p:nvPr>
        </p:nvSpPr>
        <p:spPr>
          <a:xfrm>
            <a:off x="533400" y="5791200"/>
            <a:ext cx="4267200" cy="511175"/>
          </a:xfrm>
        </p:spPr>
        <p:txBody>
          <a:bodyPr>
            <a:noAutofit/>
          </a:bodyPr>
          <a:lstStyle>
            <a:lvl1pPr marL="0" indent="0">
              <a:buNone/>
              <a:defRPr sz="1200" b="1">
                <a:solidFill>
                  <a:srgbClr val="42434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8220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962400"/>
            <a:ext cx="6400800" cy="1676400"/>
          </a:xfrm>
        </p:spPr>
        <p:txBody>
          <a:bodyPr/>
          <a:lstStyle>
            <a:lvl1pPr marL="0" indent="0" algn="ctr">
              <a:buNone/>
              <a:defRPr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pic>
        <p:nvPicPr>
          <p:cNvPr id="6" name="Picture 5" descr="blue_background_gradientONLY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2700" y="-12700"/>
            <a:ext cx="9182100" cy="691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5539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/>
          <p:cNvSpPr>
            <a:spLocks noGrp="1"/>
          </p:cNvSpPr>
          <p:nvPr>
            <p:ph type="subTitle" idx="1"/>
          </p:nvPr>
        </p:nvSpPr>
        <p:spPr>
          <a:xfrm>
            <a:off x="1371600" y="2286000"/>
            <a:ext cx="6400800" cy="1676400"/>
          </a:xfrm>
        </p:spPr>
        <p:txBody>
          <a:bodyPr/>
          <a:lstStyle>
            <a:lvl1pPr marL="0" indent="0" algn="ctr">
              <a:buNone/>
              <a:defRPr sz="3200" baseline="0">
                <a:solidFill>
                  <a:srgbClr val="606060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4576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00473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7620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444739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05000" y="1143000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05000" y="5334000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3667278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599065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2828925" y="62515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4BE72A4F-87E3-4F64-A6A1-1F50A5E5EB89}" type="slidenum">
              <a:rPr lang="en-US" smtClean="0">
                <a:solidFill>
                  <a:srgbClr val="000000">
                    <a:tint val="75000"/>
                  </a:srgbClr>
                </a:solidFill>
                <a:ea typeface="MS PGothic" pitchFamily="34" charset="-128"/>
              </a:rPr>
              <a:pPr defTabSz="914400"/>
              <a:t>‹#›</a:t>
            </a:fld>
            <a:endParaRPr lang="en-US" dirty="0">
              <a:solidFill>
                <a:srgbClr val="000000">
                  <a:tint val="75000"/>
                </a:srgbClr>
              </a:solidFill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1506560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2828925" y="62515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4BE72A4F-87E3-4F64-A6A1-1F50A5E5EB89}" type="slidenum">
              <a:rPr lang="en-US" smtClean="0">
                <a:solidFill>
                  <a:srgbClr val="000000">
                    <a:tint val="75000"/>
                  </a:srgbClr>
                </a:solidFill>
                <a:ea typeface="MS PGothic" pitchFamily="34" charset="-128"/>
              </a:rPr>
              <a:pPr defTabSz="914400"/>
              <a:t>‹#›</a:t>
            </a:fld>
            <a:endParaRPr lang="en-US" dirty="0">
              <a:solidFill>
                <a:srgbClr val="000000">
                  <a:tint val="75000"/>
                </a:srgbClr>
              </a:solidFill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3117683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2828925" y="62515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4BE72A4F-87E3-4F64-A6A1-1F50A5E5EB89}" type="slidenum">
              <a:rPr lang="en-US" smtClean="0">
                <a:solidFill>
                  <a:srgbClr val="000000">
                    <a:tint val="75000"/>
                  </a:srgbClr>
                </a:solidFill>
                <a:ea typeface="MS PGothic" pitchFamily="34" charset="-128"/>
              </a:rPr>
              <a:pPr defTabSz="914400"/>
              <a:t>‹#›</a:t>
            </a:fld>
            <a:endParaRPr lang="en-US" dirty="0">
              <a:solidFill>
                <a:srgbClr val="000000">
                  <a:tint val="75000"/>
                </a:srgbClr>
              </a:solidFill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7227114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2828925" y="62515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4BE72A4F-87E3-4F64-A6A1-1F50A5E5EB89}" type="slidenum">
              <a:rPr lang="en-US" smtClean="0">
                <a:solidFill>
                  <a:srgbClr val="000000">
                    <a:tint val="75000"/>
                  </a:srgbClr>
                </a:solidFill>
                <a:ea typeface="MS PGothic" pitchFamily="34" charset="-128"/>
              </a:rPr>
              <a:pPr defTabSz="914400"/>
              <a:t>‹#›</a:t>
            </a:fld>
            <a:endParaRPr lang="en-US" dirty="0">
              <a:solidFill>
                <a:srgbClr val="000000">
                  <a:tint val="75000"/>
                </a:srgbClr>
              </a:solidFill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473491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bozz-9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2667000"/>
            <a:ext cx="4267200" cy="457200"/>
          </a:xfrm>
        </p:spPr>
        <p:txBody>
          <a:bodyPr>
            <a:noAutofit/>
          </a:bodyPr>
          <a:lstStyle>
            <a:lvl1pPr marL="0" indent="0" algn="l">
              <a:buNone/>
              <a:defRPr sz="1400">
                <a:solidFill>
                  <a:srgbClr val="759CB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533400" y="2873375"/>
            <a:ext cx="4267200" cy="1927225"/>
          </a:xfrm>
        </p:spPr>
        <p:txBody>
          <a:bodyPr/>
          <a:lstStyle>
            <a:lvl1pPr algn="l">
              <a:lnSpc>
                <a:spcPts val="3980"/>
              </a:lnSpc>
              <a:defRPr sz="4400" cap="all">
                <a:solidFill>
                  <a:srgbClr val="D8D9DB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461390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bozz-9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2667000"/>
            <a:ext cx="4267200" cy="457200"/>
          </a:xfrm>
        </p:spPr>
        <p:txBody>
          <a:bodyPr>
            <a:noAutofit/>
          </a:bodyPr>
          <a:lstStyle>
            <a:lvl1pPr marL="0" indent="0" algn="l">
              <a:buNone/>
              <a:defRPr sz="1400">
                <a:solidFill>
                  <a:srgbClr val="759CB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533400" y="2873375"/>
            <a:ext cx="4267200" cy="1927225"/>
          </a:xfrm>
        </p:spPr>
        <p:txBody>
          <a:bodyPr/>
          <a:lstStyle>
            <a:lvl1pPr algn="l">
              <a:lnSpc>
                <a:spcPts val="3980"/>
              </a:lnSpc>
              <a:defRPr sz="4400" cap="all">
                <a:solidFill>
                  <a:srgbClr val="D8D9DB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941824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96E0D8-C0A7-40A8-88EB-D594045F6F92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804298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26B104-E8DC-4F05-A6DD-A271BBF6BDFF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598206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80B5F2-072B-45AF-BB85-FBB015398BBD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223073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FA7827-C455-4ACA-A872-F3F21F0F9A98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798694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679927-0AC6-49B1-9579-A8C518556209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79218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8D4BE7-5B4D-4754-804E-ED1FF2671980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676296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6C36DA-8726-4579-AA94-CC7FB9DB5AD0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043690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376ED4-5044-4F1A-8930-3CBF985B1F3C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667992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D9D91B-C76D-42F1-ABAD-9968F62062B5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71615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6781800" y="632460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mtClean="0">
                <a:latin typeface="Calibri" charset="0"/>
              </a:defRPr>
            </a:lvl1pPr>
          </a:lstStyle>
          <a:p>
            <a:pPr>
              <a:defRPr/>
            </a:pPr>
            <a:fld id="{A6304CFC-FF89-4D62-B899-37D5E2DF30F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607472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57E834-87BA-4CC6-BC31-2C438D762646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67113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58D539-EA22-40AC-8323-A714FFC930BA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419566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051E76-A2DD-4853-A0F0-1391086CE9EA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152279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02D21B-830E-47E7-9285-A01E2C6E3B64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802536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C1EE66-052D-4B0C-A013-4F918F1C3D91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162154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9F8501-BFFA-4303-B2DA-52AB4EC80B7C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967822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A4E14F-7BCF-4248-8C2C-0C0C627480E1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241668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96C3BF-9C2F-4FFB-BD22-D52D5EA9A62D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199968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043309-7F91-4301-90E3-F3CD815DC2B2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239620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06B026-5278-4728-BCF8-453A2A2A3C6F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67916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81200" y="2255837"/>
            <a:ext cx="3581400" cy="3840163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5867400" y="2514600"/>
            <a:ext cx="2819400" cy="3581400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9" name="Subtitle 2"/>
          <p:cNvSpPr>
            <a:spLocks noGrp="1"/>
          </p:cNvSpPr>
          <p:nvPr>
            <p:ph type="subTitle" idx="14"/>
          </p:nvPr>
        </p:nvSpPr>
        <p:spPr>
          <a:xfrm>
            <a:off x="5867400" y="2255837"/>
            <a:ext cx="2819400" cy="258763"/>
          </a:xfrm>
        </p:spPr>
        <p:txBody>
          <a:bodyPr>
            <a:noAutofit/>
          </a:bodyPr>
          <a:lstStyle>
            <a:lvl1pPr marL="0" indent="0" algn="l">
              <a:buNone/>
              <a:defRPr sz="1400">
                <a:solidFill>
                  <a:srgbClr val="759CB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>
          <a:xfrm>
            <a:off x="6781800" y="632460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mtClean="0">
                <a:latin typeface="Calibri" charset="0"/>
              </a:defRPr>
            </a:lvl1pPr>
          </a:lstStyle>
          <a:p>
            <a:pPr>
              <a:defRPr/>
            </a:pPr>
            <a:fld id="{2FAF8F9A-0108-4057-A102-D7DB8A2C6B1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982018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B4426F-21F3-407B-B23B-E875A6EAE5E1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060078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3F0EAF-7D42-443C-AD8C-1805BA7ABE3B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327750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400E1F-C917-4B3C-BCC9-C35A546C0EDF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62956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5867400" y="2514600"/>
            <a:ext cx="2819400" cy="3581400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9" name="Subtitle 2"/>
          <p:cNvSpPr>
            <a:spLocks noGrp="1"/>
          </p:cNvSpPr>
          <p:nvPr>
            <p:ph type="subTitle" idx="14"/>
          </p:nvPr>
        </p:nvSpPr>
        <p:spPr>
          <a:xfrm>
            <a:off x="5867400" y="2255837"/>
            <a:ext cx="2819400" cy="258763"/>
          </a:xfrm>
        </p:spPr>
        <p:txBody>
          <a:bodyPr>
            <a:noAutofit/>
          </a:bodyPr>
          <a:lstStyle>
            <a:lvl1pPr marL="0" indent="0" algn="l">
              <a:buNone/>
              <a:defRPr sz="1400">
                <a:solidFill>
                  <a:srgbClr val="759CB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5"/>
          </p:nvPr>
        </p:nvSpPr>
        <p:spPr>
          <a:xfrm>
            <a:off x="1981200" y="2255837"/>
            <a:ext cx="3581400" cy="3840163"/>
          </a:xfrm>
        </p:spPr>
        <p:txBody>
          <a:bodyPr rtlCol="0">
            <a:noAutofit/>
          </a:bodyPr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7776878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5867400" y="2514600"/>
            <a:ext cx="2819400" cy="3581400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9" name="Subtitle 2"/>
          <p:cNvSpPr>
            <a:spLocks noGrp="1"/>
          </p:cNvSpPr>
          <p:nvPr>
            <p:ph type="subTitle" idx="14"/>
          </p:nvPr>
        </p:nvSpPr>
        <p:spPr>
          <a:xfrm>
            <a:off x="5867400" y="2255837"/>
            <a:ext cx="2819400" cy="258763"/>
          </a:xfrm>
        </p:spPr>
        <p:txBody>
          <a:bodyPr>
            <a:noAutofit/>
          </a:bodyPr>
          <a:lstStyle>
            <a:lvl1pPr marL="0" indent="0" algn="l">
              <a:buNone/>
              <a:defRPr sz="1400">
                <a:solidFill>
                  <a:srgbClr val="759CB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5"/>
          </p:nvPr>
        </p:nvSpPr>
        <p:spPr>
          <a:xfrm>
            <a:off x="1981200" y="2255837"/>
            <a:ext cx="1295400" cy="1858963"/>
          </a:xfrm>
        </p:spPr>
        <p:txBody>
          <a:bodyPr rtlCol="0">
            <a:noAutofit/>
          </a:bodyPr>
          <a:lstStyle/>
          <a:p>
            <a:pPr lvl="0"/>
            <a:endParaRPr lang="en-US" noProof="0"/>
          </a:p>
        </p:txBody>
      </p:sp>
      <p:sp>
        <p:nvSpPr>
          <p:cNvPr id="10" name="Picture Placeholder 10"/>
          <p:cNvSpPr>
            <a:spLocks noGrp="1"/>
          </p:cNvSpPr>
          <p:nvPr>
            <p:ph type="pic" sz="quarter" idx="16"/>
          </p:nvPr>
        </p:nvSpPr>
        <p:spPr>
          <a:xfrm>
            <a:off x="3429000" y="2255837"/>
            <a:ext cx="2286000" cy="1858963"/>
          </a:xfrm>
        </p:spPr>
        <p:txBody>
          <a:bodyPr rtlCol="0">
            <a:noAutofit/>
          </a:bodyPr>
          <a:lstStyle/>
          <a:p>
            <a:pPr lvl="0"/>
            <a:endParaRPr lang="en-US" noProof="0"/>
          </a:p>
        </p:txBody>
      </p:sp>
      <p:sp>
        <p:nvSpPr>
          <p:cNvPr id="12" name="Picture Placeholder 10"/>
          <p:cNvSpPr>
            <a:spLocks noGrp="1"/>
          </p:cNvSpPr>
          <p:nvPr>
            <p:ph type="pic" sz="quarter" idx="17"/>
          </p:nvPr>
        </p:nvSpPr>
        <p:spPr>
          <a:xfrm>
            <a:off x="1981200" y="4267200"/>
            <a:ext cx="3733800" cy="1828800"/>
          </a:xfrm>
        </p:spPr>
        <p:txBody>
          <a:bodyPr rtlCol="0">
            <a:noAutofit/>
          </a:bodyPr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5799432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5"/>
          </p:nvPr>
        </p:nvSpPr>
        <p:spPr>
          <a:xfrm>
            <a:off x="1981200" y="2255837"/>
            <a:ext cx="1295400" cy="3840163"/>
          </a:xfrm>
        </p:spPr>
        <p:txBody>
          <a:bodyPr rtlCol="0">
            <a:noAutofit/>
          </a:bodyPr>
          <a:lstStyle/>
          <a:p>
            <a:pPr lvl="0"/>
            <a:endParaRPr lang="en-US" noProof="0"/>
          </a:p>
        </p:txBody>
      </p:sp>
      <p:sp>
        <p:nvSpPr>
          <p:cNvPr id="10" name="Picture Placeholder 10"/>
          <p:cNvSpPr>
            <a:spLocks noGrp="1"/>
          </p:cNvSpPr>
          <p:nvPr>
            <p:ph type="pic" sz="quarter" idx="16"/>
          </p:nvPr>
        </p:nvSpPr>
        <p:spPr>
          <a:xfrm>
            <a:off x="3429000" y="2255837"/>
            <a:ext cx="2514600" cy="1782763"/>
          </a:xfrm>
        </p:spPr>
        <p:txBody>
          <a:bodyPr rtlCol="0">
            <a:noAutofit/>
          </a:bodyPr>
          <a:lstStyle/>
          <a:p>
            <a:pPr lvl="0"/>
            <a:endParaRPr lang="en-US" noProof="0"/>
          </a:p>
        </p:txBody>
      </p:sp>
      <p:sp>
        <p:nvSpPr>
          <p:cNvPr id="12" name="Picture Placeholder 10"/>
          <p:cNvSpPr>
            <a:spLocks noGrp="1"/>
          </p:cNvSpPr>
          <p:nvPr>
            <p:ph type="pic" sz="quarter" idx="17"/>
          </p:nvPr>
        </p:nvSpPr>
        <p:spPr>
          <a:xfrm>
            <a:off x="3429000" y="4191000"/>
            <a:ext cx="2514600" cy="1905000"/>
          </a:xfrm>
        </p:spPr>
        <p:txBody>
          <a:bodyPr rtlCol="0">
            <a:noAutofit/>
          </a:bodyPr>
          <a:lstStyle/>
          <a:p>
            <a:pPr lvl="0"/>
            <a:endParaRPr lang="en-US" noProof="0"/>
          </a:p>
        </p:txBody>
      </p:sp>
      <p:sp>
        <p:nvSpPr>
          <p:cNvPr id="14" name="Picture Placeholder 10"/>
          <p:cNvSpPr>
            <a:spLocks noGrp="1"/>
          </p:cNvSpPr>
          <p:nvPr>
            <p:ph type="pic" sz="quarter" idx="18"/>
          </p:nvPr>
        </p:nvSpPr>
        <p:spPr>
          <a:xfrm>
            <a:off x="6096000" y="2255837"/>
            <a:ext cx="2819400" cy="3840163"/>
          </a:xfrm>
        </p:spPr>
        <p:txBody>
          <a:bodyPr rtlCol="0">
            <a:noAutofit/>
          </a:bodyPr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9664646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5"/>
          </p:nvPr>
        </p:nvSpPr>
        <p:spPr>
          <a:xfrm>
            <a:off x="1981200" y="2255837"/>
            <a:ext cx="6934200" cy="3840163"/>
          </a:xfrm>
        </p:spPr>
        <p:txBody>
          <a:bodyPr rtlCol="0">
            <a:noAutofit/>
          </a:bodyPr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8653657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1CF6C03-5B29-46A2-B163-4EFF568D5E3C}" type="datetimeFigureOut">
              <a:rPr lang="en-US" smtClean="0"/>
              <a:t>11/8/2011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884EAD9-D74F-4266-914B-B030EE8DE4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28399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5" Type="http://schemas.openxmlformats.org/officeDocument/2006/relationships/image" Target="../media/image6.png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Relationship Id="rId14" Type="http://schemas.openxmlformats.org/officeDocument/2006/relationships/image" Target="../media/image5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31.xml"/><Relationship Id="rId5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4.xml"/><Relationship Id="rId7" Type="http://schemas.openxmlformats.org/officeDocument/2006/relationships/slideLayout" Target="../slideLayouts/slideLayout38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3.xml"/><Relationship Id="rId1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7.xml"/><Relationship Id="rId11" Type="http://schemas.openxmlformats.org/officeDocument/2006/relationships/slideLayout" Target="../slideLayouts/slideLayout42.xml"/><Relationship Id="rId5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41.xml"/><Relationship Id="rId4" Type="http://schemas.openxmlformats.org/officeDocument/2006/relationships/slideLayout" Target="../slideLayouts/slideLayout35.xml"/><Relationship Id="rId9" Type="http://schemas.openxmlformats.org/officeDocument/2006/relationships/slideLayout" Target="../slideLayouts/slideLayout4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228600" y="228600"/>
            <a:ext cx="8686800" cy="1627188"/>
          </a:xfrm>
          <a:prstGeom prst="rect">
            <a:avLst/>
          </a:prstGeom>
          <a:solidFill>
            <a:srgbClr val="D2D3D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  <a:ea typeface="ＭＳ Ｐゴシック" charset="-128"/>
            </a:endParaRP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981200" y="2255838"/>
            <a:ext cx="6324600" cy="3840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pic>
        <p:nvPicPr>
          <p:cNvPr id="1028" name="Picture 8" descr="logo.jpg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114"/>
          <a:stretch>
            <a:fillRect/>
          </a:stretch>
        </p:blipFill>
        <p:spPr bwMode="auto">
          <a:xfrm>
            <a:off x="457200" y="6156325"/>
            <a:ext cx="1219200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81200" y="685800"/>
            <a:ext cx="6934200" cy="1295400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8305800" y="6340475"/>
            <a:ext cx="609600" cy="365125"/>
          </a:xfrm>
          <a:prstGeom prst="rect">
            <a:avLst/>
          </a:prstGeom>
        </p:spPr>
        <p:txBody>
          <a:bodyPr lIns="0" tIns="0" rIns="0" bIns="0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>
              <a:defRPr/>
            </a:pPr>
            <a:fld id="{4948BE67-D1B4-4626-A1DF-A121272CCE69}" type="slidenum">
              <a:rPr lang="en-US" sz="1000" smtClean="0">
                <a:solidFill>
                  <a:srgbClr val="424342"/>
                </a:solidFill>
                <a:cs typeface="Arial" charset="0"/>
              </a:rPr>
              <a:pPr algn="r" eaLnBrk="1" hangingPunct="1">
                <a:defRPr/>
              </a:pPr>
              <a:t>‹#›</a:t>
            </a:fld>
            <a:endParaRPr lang="en-US" sz="1000" smtClean="0">
              <a:solidFill>
                <a:srgbClr val="424342"/>
              </a:solidFill>
              <a:cs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06" r:id="rId5"/>
    <p:sldLayoutId id="2147483707" r:id="rId6"/>
    <p:sldLayoutId id="2147483708" r:id="rId7"/>
    <p:sldLayoutId id="2147483709" r:id="rId8"/>
    <p:sldLayoutId id="2147483714" r:id="rId9"/>
  </p:sldLayoutIdLst>
  <p:txStyles>
    <p:titleStyle>
      <a:lvl1pPr algn="l" defTabSz="457200" rtl="0" eaLnBrk="0" fontAlgn="base" hangingPunct="0">
        <a:lnSpc>
          <a:spcPts val="5000"/>
        </a:lnSpc>
        <a:spcBef>
          <a:spcPct val="0"/>
        </a:spcBef>
        <a:spcAft>
          <a:spcPct val="0"/>
        </a:spcAft>
        <a:defRPr sz="5000" kern="1200" cap="all">
          <a:solidFill>
            <a:schemeClr val="bg1"/>
          </a:solidFill>
          <a:latin typeface="Arial"/>
          <a:ea typeface="ＭＳ Ｐゴシック" charset="-128"/>
          <a:cs typeface="Arial"/>
        </a:defRPr>
      </a:lvl1pPr>
      <a:lvl2pPr algn="l" defTabSz="457200" rtl="0" eaLnBrk="0" fontAlgn="base" hangingPunct="0">
        <a:lnSpc>
          <a:spcPts val="5000"/>
        </a:lnSpc>
        <a:spcBef>
          <a:spcPct val="0"/>
        </a:spcBef>
        <a:spcAft>
          <a:spcPct val="0"/>
        </a:spcAft>
        <a:defRPr sz="5000">
          <a:solidFill>
            <a:schemeClr val="bg1"/>
          </a:solidFill>
          <a:latin typeface="Arial" charset="0"/>
          <a:ea typeface="ＭＳ Ｐゴシック" charset="-128"/>
          <a:cs typeface="Arial" charset="0"/>
        </a:defRPr>
      </a:lvl2pPr>
      <a:lvl3pPr algn="l" defTabSz="457200" rtl="0" eaLnBrk="0" fontAlgn="base" hangingPunct="0">
        <a:lnSpc>
          <a:spcPts val="5000"/>
        </a:lnSpc>
        <a:spcBef>
          <a:spcPct val="0"/>
        </a:spcBef>
        <a:spcAft>
          <a:spcPct val="0"/>
        </a:spcAft>
        <a:defRPr sz="5000">
          <a:solidFill>
            <a:schemeClr val="bg1"/>
          </a:solidFill>
          <a:latin typeface="Arial" charset="0"/>
          <a:ea typeface="ＭＳ Ｐゴシック" charset="-128"/>
          <a:cs typeface="Arial" charset="0"/>
        </a:defRPr>
      </a:lvl3pPr>
      <a:lvl4pPr algn="l" defTabSz="457200" rtl="0" eaLnBrk="0" fontAlgn="base" hangingPunct="0">
        <a:lnSpc>
          <a:spcPts val="5000"/>
        </a:lnSpc>
        <a:spcBef>
          <a:spcPct val="0"/>
        </a:spcBef>
        <a:spcAft>
          <a:spcPct val="0"/>
        </a:spcAft>
        <a:defRPr sz="5000">
          <a:solidFill>
            <a:schemeClr val="bg1"/>
          </a:solidFill>
          <a:latin typeface="Arial" charset="0"/>
          <a:ea typeface="ＭＳ Ｐゴシック" charset="-128"/>
          <a:cs typeface="Arial" charset="0"/>
        </a:defRPr>
      </a:lvl4pPr>
      <a:lvl5pPr algn="l" defTabSz="457200" rtl="0" eaLnBrk="0" fontAlgn="base" hangingPunct="0">
        <a:lnSpc>
          <a:spcPts val="5000"/>
        </a:lnSpc>
        <a:spcBef>
          <a:spcPct val="0"/>
        </a:spcBef>
        <a:spcAft>
          <a:spcPct val="0"/>
        </a:spcAft>
        <a:defRPr sz="5000">
          <a:solidFill>
            <a:schemeClr val="bg1"/>
          </a:solidFill>
          <a:latin typeface="Arial" charset="0"/>
          <a:ea typeface="ＭＳ Ｐゴシック" charset="-128"/>
          <a:cs typeface="Arial" charset="0"/>
        </a:defRPr>
      </a:lvl5pPr>
      <a:lvl6pPr marL="457200" algn="l" defTabSz="457200" rtl="0" fontAlgn="base">
        <a:lnSpc>
          <a:spcPts val="5000"/>
        </a:lnSpc>
        <a:spcBef>
          <a:spcPct val="0"/>
        </a:spcBef>
        <a:spcAft>
          <a:spcPct val="0"/>
        </a:spcAft>
        <a:defRPr sz="5000">
          <a:solidFill>
            <a:schemeClr val="bg1"/>
          </a:solidFill>
          <a:latin typeface="Arial" charset="0"/>
          <a:ea typeface="ＭＳ Ｐゴシック" charset="-128"/>
        </a:defRPr>
      </a:lvl6pPr>
      <a:lvl7pPr marL="914400" algn="l" defTabSz="457200" rtl="0" fontAlgn="base">
        <a:lnSpc>
          <a:spcPts val="5000"/>
        </a:lnSpc>
        <a:spcBef>
          <a:spcPct val="0"/>
        </a:spcBef>
        <a:spcAft>
          <a:spcPct val="0"/>
        </a:spcAft>
        <a:defRPr sz="5000">
          <a:solidFill>
            <a:schemeClr val="bg1"/>
          </a:solidFill>
          <a:latin typeface="Arial" charset="0"/>
          <a:ea typeface="ＭＳ Ｐゴシック" charset="-128"/>
        </a:defRPr>
      </a:lvl7pPr>
      <a:lvl8pPr marL="1371600" algn="l" defTabSz="457200" rtl="0" fontAlgn="base">
        <a:lnSpc>
          <a:spcPts val="5000"/>
        </a:lnSpc>
        <a:spcBef>
          <a:spcPct val="0"/>
        </a:spcBef>
        <a:spcAft>
          <a:spcPct val="0"/>
        </a:spcAft>
        <a:defRPr sz="5000">
          <a:solidFill>
            <a:schemeClr val="bg1"/>
          </a:solidFill>
          <a:latin typeface="Arial" charset="0"/>
          <a:ea typeface="ＭＳ Ｐゴシック" charset="-128"/>
        </a:defRPr>
      </a:lvl8pPr>
      <a:lvl9pPr marL="1828800" algn="l" defTabSz="457200" rtl="0" fontAlgn="base">
        <a:lnSpc>
          <a:spcPts val="5000"/>
        </a:lnSpc>
        <a:spcBef>
          <a:spcPct val="0"/>
        </a:spcBef>
        <a:spcAft>
          <a:spcPct val="0"/>
        </a:spcAft>
        <a:defRPr sz="5000">
          <a:solidFill>
            <a:schemeClr val="bg1"/>
          </a:solidFill>
          <a:latin typeface="Arial" charset="0"/>
          <a:ea typeface="ＭＳ Ｐゴシック" charset="-128"/>
        </a:defRPr>
      </a:lvl9pPr>
    </p:titleStyle>
    <p:bodyStyle>
      <a:lvl1pPr marL="342900" indent="-342900" algn="l" defTabSz="457200" rtl="0" eaLnBrk="0" fontAlgn="base" hangingPunct="0">
        <a:lnSpc>
          <a:spcPts val="1875"/>
        </a:lnSpc>
        <a:spcBef>
          <a:spcPct val="20000"/>
        </a:spcBef>
        <a:spcAft>
          <a:spcPct val="0"/>
        </a:spcAft>
        <a:defRPr sz="1400" kern="1200">
          <a:solidFill>
            <a:srgbClr val="424342"/>
          </a:solidFill>
          <a:latin typeface="Arial"/>
          <a:ea typeface="ＭＳ Ｐゴシック" charset="-128"/>
          <a:cs typeface="Arial"/>
        </a:defRPr>
      </a:lvl1pPr>
      <a:lvl2pPr marL="182563" indent="-190500" algn="l" defTabSz="457200" rtl="0" eaLnBrk="0" fontAlgn="base" hangingPunct="0">
        <a:spcBef>
          <a:spcPts val="938"/>
        </a:spcBef>
        <a:spcAft>
          <a:spcPct val="0"/>
        </a:spcAft>
        <a:buFont typeface="Arial" charset="0"/>
        <a:buChar char="–"/>
        <a:defRPr sz="1400" kern="1200">
          <a:solidFill>
            <a:srgbClr val="424342"/>
          </a:solidFill>
          <a:latin typeface="Arial"/>
          <a:ea typeface="ＭＳ Ｐゴシック" charset="-128"/>
          <a:cs typeface="Arial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Arial"/>
          <a:ea typeface="ＭＳ Ｐゴシック" charset="-128"/>
          <a:cs typeface="Arial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Arial"/>
          <a:ea typeface="ＭＳ Ｐゴシック" charset="-128"/>
          <a:cs typeface="Arial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Arial"/>
          <a:ea typeface="ＭＳ Ｐゴシック" charset="-128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auto">
          <a:xfrm>
            <a:off x="0" y="6096000"/>
            <a:ext cx="9144000" cy="7620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914400" eaLnBrk="0" hangingPunct="0">
              <a:defRPr/>
            </a:pPr>
            <a:endParaRPr lang="en-US" sz="2400" dirty="0">
              <a:solidFill>
                <a:srgbClr val="000000"/>
              </a:solidFill>
              <a:cs typeface="ＭＳ Ｐゴシック" charset="-128"/>
            </a:endParaRPr>
          </a:p>
        </p:txBody>
      </p:sp>
      <p:pic>
        <p:nvPicPr>
          <p:cNvPr id="12" name="Picture 11" descr="blue_background_gradientONLY.jpg"/>
          <p:cNvPicPr>
            <a:picLocks noChangeAspect="1"/>
          </p:cNvPicPr>
          <p:nvPr userDrawn="1"/>
        </p:nvPicPr>
        <p:blipFill rotWithShape="1">
          <a:blip r:embed="rId13"/>
          <a:srcRect t="50334" b="40022"/>
          <a:stretch/>
        </p:blipFill>
        <p:spPr>
          <a:xfrm>
            <a:off x="0" y="6219028"/>
            <a:ext cx="9144000" cy="666591"/>
          </a:xfrm>
          <a:prstGeom prst="rect">
            <a:avLst/>
          </a:prstGeom>
        </p:spPr>
      </p:pic>
      <p:sp>
        <p:nvSpPr>
          <p:cNvPr id="102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04800" y="76200"/>
            <a:ext cx="84582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102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0" y="1219200"/>
            <a:ext cx="838200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10" name="Text Box 18"/>
          <p:cNvSpPr txBox="1">
            <a:spLocks noChangeArrowheads="1"/>
          </p:cNvSpPr>
          <p:nvPr userDrawn="1"/>
        </p:nvSpPr>
        <p:spPr bwMode="auto">
          <a:xfrm>
            <a:off x="7315200" y="6400800"/>
            <a:ext cx="1569660" cy="253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 defTabSz="914400">
              <a:defRPr/>
            </a:pPr>
            <a:r>
              <a:rPr lang="en-US" sz="1050" b="1" dirty="0">
                <a:solidFill>
                  <a:srgbClr val="FFFFFF"/>
                </a:solidFill>
                <a:ea typeface="MS PGothic" pitchFamily="34" charset="-128"/>
              </a:rPr>
              <a:t>www.G5platform.com</a:t>
            </a:r>
          </a:p>
        </p:txBody>
      </p:sp>
      <p:pic>
        <p:nvPicPr>
          <p:cNvPr id="11" name="Picture 10" descr="G5_Logo_white_NoBackgrd.png"/>
          <p:cNvPicPr>
            <a:picLocks noChangeAspect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152400" y="6285979"/>
            <a:ext cx="516461" cy="5515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991034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17" r:id="rId2"/>
    <p:sldLayoutId id="2147483718" r:id="rId3"/>
    <p:sldLayoutId id="2147483719" r:id="rId4"/>
    <p:sldLayoutId id="2147483720" r:id="rId5"/>
    <p:sldLayoutId id="2147483721" r:id="rId6"/>
    <p:sldLayoutId id="2147483722" r:id="rId7"/>
    <p:sldLayoutId id="2147483725" r:id="rId8"/>
    <p:sldLayoutId id="2147483726" r:id="rId9"/>
    <p:sldLayoutId id="2147483727" r:id="rId10"/>
    <p:sldLayoutId id="2147483728" r:id="rId11"/>
  </p:sldLayoutIdLs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bg2">
              <a:lumMod val="75000"/>
            </a:schemeClr>
          </a:solidFill>
          <a:latin typeface="+mj-lt"/>
          <a:ea typeface="MS PGothic" pitchFamily="34" charset="-128"/>
          <a:cs typeface="MS PGothic" pitchFamily="34" charset="-128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-112" charset="0"/>
          <a:ea typeface="MS PGothic" pitchFamily="34" charset="-128"/>
          <a:cs typeface="MS PGothic" pitchFamily="34" charset="-128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-112" charset="0"/>
          <a:ea typeface="MS PGothic" pitchFamily="34" charset="-128"/>
          <a:cs typeface="MS PGothic" pitchFamily="34" charset="-128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-112" charset="0"/>
          <a:ea typeface="MS PGothic" pitchFamily="34" charset="-128"/>
          <a:cs typeface="MS PGothic" pitchFamily="34" charset="-128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-112" charset="0"/>
          <a:ea typeface="MS PGothic" pitchFamily="34" charset="-128"/>
          <a:cs typeface="MS PGothic" pitchFamily="34" charset="-128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12" charset="0"/>
          <a:ea typeface="ＭＳ Ｐゴシック" pitchFamily="-112" charset="-128"/>
          <a:cs typeface="ＭＳ Ｐゴシック" pitchFamily="-112" charset="-128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12" charset="0"/>
          <a:ea typeface="ＭＳ Ｐゴシック" pitchFamily="-112" charset="-128"/>
          <a:cs typeface="ＭＳ Ｐゴシック" pitchFamily="-112" charset="-128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12" charset="0"/>
          <a:ea typeface="ＭＳ Ｐゴシック" pitchFamily="-112" charset="-128"/>
          <a:cs typeface="ＭＳ Ｐゴシック" pitchFamily="-112" charset="-128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12" charset="0"/>
          <a:ea typeface="ＭＳ Ｐゴシック" pitchFamily="-112" charset="-128"/>
          <a:cs typeface="ＭＳ Ｐゴシック" pitchFamily="-112" charset="-128"/>
        </a:defRPr>
      </a:lvl9pPr>
    </p:titleStyle>
    <p:bodyStyle>
      <a:lvl1pPr marL="344488" indent="-344488" algn="l" rtl="0" eaLnBrk="1" fontAlgn="base" hangingPunct="1">
        <a:spcBef>
          <a:spcPct val="20000"/>
        </a:spcBef>
        <a:spcAft>
          <a:spcPct val="0"/>
        </a:spcAft>
        <a:buSzPct val="100000"/>
        <a:buFontTx/>
        <a:buBlip>
          <a:blip r:embed="rId15"/>
        </a:buBlip>
        <a:defRPr sz="2800" b="1">
          <a:solidFill>
            <a:srgbClr val="014983"/>
          </a:solidFill>
          <a:latin typeface="+mn-lt"/>
          <a:ea typeface="MS PGothic" pitchFamily="34" charset="-128"/>
          <a:cs typeface="MS PGothic" pitchFamily="34" charset="-128"/>
        </a:defRPr>
      </a:lvl1pPr>
      <a:lvl2pPr marL="455613" indent="0" algn="l" rtl="0" eaLnBrk="1" fontAlgn="base" hangingPunct="1">
        <a:lnSpc>
          <a:spcPct val="80000"/>
        </a:lnSpc>
        <a:spcBef>
          <a:spcPct val="20000"/>
        </a:spcBef>
        <a:spcAft>
          <a:spcPct val="0"/>
        </a:spcAft>
        <a:buNone/>
        <a:defRPr sz="2200">
          <a:solidFill>
            <a:srgbClr val="505050"/>
          </a:solidFill>
          <a:latin typeface="+mn-lt"/>
          <a:ea typeface="MS PGothic" pitchFamily="34" charset="-128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Wingdings" charset="2"/>
        <a:buChar char="§"/>
        <a:defRPr sz="2100">
          <a:solidFill>
            <a:schemeClr val="bg1">
              <a:lumMod val="50000"/>
            </a:schemeClr>
          </a:solidFill>
          <a:latin typeface="+mn-lt"/>
          <a:ea typeface="MS PGothic" pitchFamily="34" charset="-128"/>
          <a:cs typeface="ＭＳ Ｐゴシック" charset="-128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SzPct val="80000"/>
        <a:buFont typeface="Courier New"/>
        <a:buChar char="o"/>
        <a:defRPr sz="2000">
          <a:solidFill>
            <a:srgbClr val="7F7F7F"/>
          </a:solidFill>
          <a:latin typeface="+mn-lt"/>
          <a:ea typeface="MS PGothic" pitchFamily="34" charset="-128"/>
        </a:defRPr>
      </a:lvl4pPr>
      <a:lvl5pPr marL="2000250" indent="-171450" algn="l" rtl="0" eaLnBrk="1" fontAlgn="base" hangingPunct="1">
        <a:spcBef>
          <a:spcPct val="20000"/>
        </a:spcBef>
        <a:spcAft>
          <a:spcPct val="0"/>
        </a:spcAft>
        <a:buSzPct val="100000"/>
        <a:buFont typeface="Arial"/>
        <a:buChar char="•"/>
        <a:defRPr sz="1500">
          <a:solidFill>
            <a:srgbClr val="7F7F7F"/>
          </a:solidFill>
          <a:latin typeface="+mn-lt"/>
          <a:ea typeface="MS PGothic" pitchFamily="34" charset="-128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defTabSz="914400" eaLnBrk="0" hangingPunct="0"/>
            <a:endParaRPr lang="en-US" smtClean="0">
              <a:solidFill>
                <a:srgbClr val="000000"/>
              </a:solidFill>
              <a:latin typeface="Times"/>
              <a:ea typeface="+mn-ea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defTabSz="914400" eaLnBrk="0" hangingPunct="0"/>
            <a:endParaRPr lang="en-US" smtClean="0">
              <a:solidFill>
                <a:srgbClr val="000000"/>
              </a:solidFill>
              <a:latin typeface="Times"/>
              <a:ea typeface="+mn-ea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defTabSz="914400" eaLnBrk="0" hangingPunct="0"/>
            <a:fld id="{1A656DB6-36F1-4E04-9EFF-11BC30D58F22}" type="slidenum">
              <a:rPr lang="en-US" smtClean="0">
                <a:solidFill>
                  <a:srgbClr val="000000"/>
                </a:solidFill>
                <a:latin typeface="Times"/>
                <a:ea typeface="+mn-ea"/>
              </a:rPr>
              <a:pPr defTabSz="914400" eaLnBrk="0" hangingPunct="0"/>
              <a:t>‹#›</a:t>
            </a:fld>
            <a:endParaRPr lang="en-US" smtClean="0">
              <a:solidFill>
                <a:srgbClr val="000000"/>
              </a:solidFill>
              <a:latin typeface="Times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1627343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  <p:sldLayoutId id="2147483733" r:id="rId4"/>
    <p:sldLayoutId id="2147483734" r:id="rId5"/>
    <p:sldLayoutId id="2147483735" r:id="rId6"/>
    <p:sldLayoutId id="2147483736" r:id="rId7"/>
    <p:sldLayoutId id="2147483737" r:id="rId8"/>
    <p:sldLayoutId id="2147483738" r:id="rId9"/>
    <p:sldLayoutId id="2147483739" r:id="rId10"/>
    <p:sldLayoutId id="2147483740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defTabSz="914400" eaLnBrk="0" hangingPunct="0"/>
            <a:endParaRPr lang="en-US" smtClean="0">
              <a:solidFill>
                <a:srgbClr val="000000"/>
              </a:solidFill>
              <a:latin typeface="Times"/>
              <a:ea typeface="+mn-ea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defTabSz="914400" eaLnBrk="0" hangingPunct="0"/>
            <a:endParaRPr lang="en-US" smtClean="0">
              <a:solidFill>
                <a:srgbClr val="000000"/>
              </a:solidFill>
              <a:latin typeface="Times"/>
              <a:ea typeface="+mn-ea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defTabSz="914400" eaLnBrk="0" hangingPunct="0"/>
            <a:fld id="{F9002B90-756B-436D-AEDF-0A667F4C1322}" type="slidenum">
              <a:rPr lang="en-US" smtClean="0">
                <a:solidFill>
                  <a:srgbClr val="000000"/>
                </a:solidFill>
                <a:latin typeface="Times"/>
                <a:ea typeface="+mn-ea"/>
              </a:rPr>
              <a:pPr defTabSz="914400" eaLnBrk="0" hangingPunct="0"/>
              <a:t>‹#›</a:t>
            </a:fld>
            <a:endParaRPr lang="en-US" smtClean="0">
              <a:solidFill>
                <a:srgbClr val="000000"/>
              </a:solidFill>
              <a:latin typeface="Times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6118889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43" r:id="rId2"/>
    <p:sldLayoutId id="2147483744" r:id="rId3"/>
    <p:sldLayoutId id="2147483745" r:id="rId4"/>
    <p:sldLayoutId id="2147483746" r:id="rId5"/>
    <p:sldLayoutId id="2147483747" r:id="rId6"/>
    <p:sldLayoutId id="2147483748" r:id="rId7"/>
    <p:sldLayoutId id="2147483749" r:id="rId8"/>
    <p:sldLayoutId id="2147483750" r:id="rId9"/>
    <p:sldLayoutId id="2147483751" r:id="rId10"/>
    <p:sldLayoutId id="2147483752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0.jpeg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tiff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0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://qrcode.kaywa.com/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3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youtube.com/watch?feature=player_detailpage&amp;v=5bHVGev9UCU" TargetMode="Externa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50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0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19.gif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image" Target="../media/image53.png"/><Relationship Id="rId7" Type="http://schemas.openxmlformats.org/officeDocument/2006/relationships/diagramQuickStyle" Target="../diagrams/quickStyle2.xml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12.xml"/><Relationship Id="rId6" Type="http://schemas.openxmlformats.org/officeDocument/2006/relationships/diagramLayout" Target="../diagrams/layout2.xml"/><Relationship Id="rId5" Type="http://schemas.openxmlformats.org/officeDocument/2006/relationships/diagramData" Target="../diagrams/data2.xml"/><Relationship Id="rId4" Type="http://schemas.openxmlformats.org/officeDocument/2006/relationships/image" Target="../media/image54.png"/><Relationship Id="rId9" Type="http://schemas.microsoft.com/office/2007/relationships/diagramDrawing" Target="../diagrams/drawing2.xml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7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8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9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1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3.png"/><Relationship Id="rId4" Type="http://schemas.openxmlformats.org/officeDocument/2006/relationships/image" Target="../media/image62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5" Type="http://schemas.openxmlformats.org/officeDocument/2006/relationships/image" Target="../media/image64.png"/><Relationship Id="rId4" Type="http://schemas.openxmlformats.org/officeDocument/2006/relationships/image" Target="../media/image44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0.jpe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752600" y="4267200"/>
            <a:ext cx="61722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 sz="4400" dirty="0" smtClean="0">
                <a:solidFill>
                  <a:srgbClr val="FFFFFF"/>
                </a:solidFill>
                <a:latin typeface="Calibri" pitchFamily="34" charset="0"/>
                <a:ea typeface="+mn-ea"/>
                <a:cs typeface="Calibri" pitchFamily="34" charset="0"/>
              </a:rPr>
              <a:t>Going Mobile</a:t>
            </a:r>
            <a:endParaRPr lang="en-US" sz="4400" dirty="0">
              <a:solidFill>
                <a:srgbClr val="FFFFFF"/>
              </a:solidFill>
              <a:latin typeface="Calibri" pitchFamily="34" charset="0"/>
              <a:ea typeface="+mn-ea"/>
              <a:cs typeface="Calibri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552700" y="5257800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 sz="2000" dirty="0">
                <a:solidFill>
                  <a:srgbClr val="FFFFFF"/>
                </a:solidFill>
                <a:latin typeface="Calibri" pitchFamily="34" charset="0"/>
                <a:ea typeface="+mn-ea"/>
                <a:cs typeface="Calibri" pitchFamily="34" charset="0"/>
              </a:rPr>
              <a:t>Tuesday, November 8, 2011</a:t>
            </a:r>
          </a:p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 sz="2000" dirty="0">
                <a:solidFill>
                  <a:srgbClr val="FFFFFF"/>
                </a:solidFill>
                <a:latin typeface="Calibri" pitchFamily="34" charset="0"/>
                <a:ea typeface="+mn-ea"/>
                <a:cs typeface="Calibri" pitchFamily="34" charset="0"/>
              </a:rPr>
              <a:t>2:45 – 4:00 PM</a:t>
            </a:r>
          </a:p>
        </p:txBody>
      </p:sp>
    </p:spTree>
    <p:extLst>
      <p:ext uri="{BB962C8B-B14F-4D97-AF65-F5344CB8AC3E}">
        <p14:creationId xmlns:p14="http://schemas.microsoft.com/office/powerpoint/2010/main" val="1061689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 bwMode="auto">
          <a:xfrm>
            <a:off x="0" y="5495925"/>
            <a:ext cx="9144000" cy="136207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hangingPunct="0"/>
            <a:endParaRPr lang="en-US" sz="2400" dirty="0">
              <a:solidFill>
                <a:srgbClr val="000000"/>
              </a:solidFill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  <p:sp>
        <p:nvSpPr>
          <p:cNvPr id="3074" name="Rectangle 7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dirty="0" smtClean="0"/>
              <a:t>Holland Residential – </a:t>
            </a:r>
            <a:r>
              <a:rPr lang="en-US" sz="2400" dirty="0" smtClean="0"/>
              <a:t>Mobile Performance</a:t>
            </a:r>
          </a:p>
        </p:txBody>
      </p:sp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389467" y="1423121"/>
            <a:ext cx="4470400" cy="230187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defTabSz="914400"/>
            <a:r>
              <a:rPr lang="en-US" sz="1400" b="1" dirty="0" smtClean="0">
                <a:solidFill>
                  <a:srgbClr val="FFFFFF">
                    <a:lumMod val="50000"/>
                  </a:srgbClr>
                </a:solidFill>
                <a:latin typeface="Arial"/>
                <a:ea typeface="MS PGothic" pitchFamily="34" charset="-128"/>
                <a:cs typeface="Arial" pitchFamily="34" charset="0"/>
              </a:rPr>
              <a:t>Mobile Device Visits – March to September  2011</a:t>
            </a:r>
            <a:endParaRPr lang="en-US" b="1" dirty="0" smtClean="0">
              <a:solidFill>
                <a:srgbClr val="FFFFFF">
                  <a:lumMod val="50000"/>
                </a:srgbClr>
              </a:solidFill>
              <a:latin typeface="Arial"/>
              <a:ea typeface="MS PGothic" pitchFamily="34" charset="-128"/>
              <a:cs typeface="Arial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BE72A4F-87E3-4F64-A6A1-1F50A5E5EB89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10</a:t>
            </a:fld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2051" name="Text Box 3"/>
          <p:cNvSpPr txBox="1">
            <a:spLocks noChangeArrowheads="1"/>
          </p:cNvSpPr>
          <p:nvPr/>
        </p:nvSpPr>
        <p:spPr bwMode="auto">
          <a:xfrm>
            <a:off x="5819775" y="924983"/>
            <a:ext cx="3200400" cy="4747683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defTabSz="914400"/>
            <a:r>
              <a:rPr lang="en-US" sz="1500" b="1" dirty="0" smtClean="0">
                <a:solidFill>
                  <a:srgbClr val="CE6700"/>
                </a:solidFill>
                <a:latin typeface="Arial Black" pitchFamily="34" charset="0"/>
                <a:ea typeface="MS PGothic" pitchFamily="34" charset="-128"/>
                <a:cs typeface="Arial" pitchFamily="34" charset="0"/>
              </a:rPr>
              <a:t>Notes:</a:t>
            </a:r>
            <a:endParaRPr lang="en-US" sz="1200" b="1" dirty="0" smtClean="0">
              <a:solidFill>
                <a:srgbClr val="000000"/>
              </a:solidFill>
              <a:latin typeface="Arial"/>
              <a:ea typeface="MS PGothic" pitchFamily="34" charset="-128"/>
              <a:cs typeface="Arial" pitchFamily="34" charset="0"/>
            </a:endParaRPr>
          </a:p>
          <a:p>
            <a:pPr defTabSz="914400"/>
            <a:r>
              <a:rPr lang="en-US" sz="1000" dirty="0" smtClean="0">
                <a:solidFill>
                  <a:srgbClr val="000000">
                    <a:lumMod val="65000"/>
                    <a:lumOff val="35000"/>
                  </a:srgbClr>
                </a:solidFill>
                <a:ea typeface="MS PGothic" pitchFamily="34" charset="-128"/>
              </a:rPr>
              <a:t>Overall online activity is down approximately 9% Aug. to Sept. for Multifamily sites* - also reflected in mobile traffic</a:t>
            </a:r>
          </a:p>
          <a:p>
            <a:pPr defTabSz="914400"/>
            <a:endParaRPr lang="en-US" sz="1000" dirty="0" smtClean="0">
              <a:solidFill>
                <a:srgbClr val="000000">
                  <a:lumMod val="65000"/>
                  <a:lumOff val="35000"/>
                </a:srgbClr>
              </a:solidFill>
              <a:ea typeface="MS PGothic" pitchFamily="34" charset="-128"/>
            </a:endParaRPr>
          </a:p>
          <a:p>
            <a:pPr defTabSz="914400"/>
            <a:r>
              <a:rPr lang="en-US" sz="1000" dirty="0" smtClean="0">
                <a:solidFill>
                  <a:srgbClr val="000000">
                    <a:lumMod val="65000"/>
                    <a:lumOff val="35000"/>
                  </a:srgbClr>
                </a:solidFill>
                <a:ea typeface="MS PGothic" pitchFamily="34" charset="-128"/>
              </a:rPr>
              <a:t>Currently Mobile visits account for nearly 5% of total visits to the Holland Website – but this segment continues to grow**.</a:t>
            </a:r>
          </a:p>
          <a:p>
            <a:pPr defTabSz="914400"/>
            <a:endParaRPr lang="en-US" sz="1000" dirty="0" smtClean="0">
              <a:solidFill>
                <a:srgbClr val="000000">
                  <a:lumMod val="65000"/>
                  <a:lumOff val="35000"/>
                </a:srgbClr>
              </a:solidFill>
              <a:ea typeface="MS PGothic" pitchFamily="34" charset="-128"/>
            </a:endParaRPr>
          </a:p>
          <a:p>
            <a:pPr defTabSz="914400"/>
            <a:r>
              <a:rPr lang="en-US" sz="1000" dirty="0" smtClean="0">
                <a:solidFill>
                  <a:srgbClr val="000000">
                    <a:lumMod val="65000"/>
                    <a:lumOff val="35000"/>
                  </a:srgbClr>
                </a:solidFill>
                <a:ea typeface="MS PGothic" pitchFamily="34" charset="-128"/>
              </a:rPr>
              <a:t>Visits from Mobile Devices grew nearly 200% from March to August – with a significant jump from July to Aug. correlating to the launch of Mobile Premium on Aug. 19</a:t>
            </a:r>
            <a:r>
              <a:rPr lang="en-US" sz="1000" baseline="30000" dirty="0" smtClean="0">
                <a:solidFill>
                  <a:srgbClr val="000000">
                    <a:lumMod val="65000"/>
                    <a:lumOff val="35000"/>
                  </a:srgbClr>
                </a:solidFill>
                <a:ea typeface="MS PGothic" pitchFamily="34" charset="-128"/>
              </a:rPr>
              <a:t>th**</a:t>
            </a:r>
            <a:r>
              <a:rPr lang="en-US" sz="1000" dirty="0" smtClean="0">
                <a:solidFill>
                  <a:srgbClr val="000000">
                    <a:lumMod val="65000"/>
                    <a:lumOff val="35000"/>
                  </a:srgbClr>
                </a:solidFill>
                <a:ea typeface="MS PGothic" pitchFamily="34" charset="-128"/>
              </a:rPr>
              <a:t>.</a:t>
            </a:r>
          </a:p>
          <a:p>
            <a:pPr defTabSz="914400"/>
            <a:endParaRPr lang="en-US" sz="1000" dirty="0" smtClean="0">
              <a:solidFill>
                <a:srgbClr val="000000">
                  <a:lumMod val="65000"/>
                  <a:lumOff val="35000"/>
                </a:srgbClr>
              </a:solidFill>
              <a:ea typeface="MS PGothic" pitchFamily="34" charset="-128"/>
            </a:endParaRPr>
          </a:p>
          <a:p>
            <a:pPr defTabSz="914400"/>
            <a:r>
              <a:rPr lang="en-US" sz="1000" dirty="0" smtClean="0">
                <a:solidFill>
                  <a:srgbClr val="000000">
                    <a:lumMod val="65000"/>
                    <a:lumOff val="35000"/>
                  </a:srgbClr>
                </a:solidFill>
                <a:ea typeface="MS PGothic" pitchFamily="34" charset="-128"/>
              </a:rPr>
              <a:t>Visits from Mobile devices exceed site averages in:</a:t>
            </a:r>
          </a:p>
          <a:p>
            <a:pPr lvl="1" defTabSz="914400">
              <a:buFont typeface="Arial" pitchFamily="34" charset="0"/>
              <a:buChar char="•"/>
            </a:pPr>
            <a:r>
              <a:rPr lang="en-US" sz="1000" dirty="0" smtClean="0">
                <a:solidFill>
                  <a:srgbClr val="000000">
                    <a:lumMod val="65000"/>
                    <a:lumOff val="35000"/>
                  </a:srgbClr>
                </a:solidFill>
                <a:ea typeface="MS PGothic" pitchFamily="34" charset="-128"/>
              </a:rPr>
              <a:t>Pages consumed per visit</a:t>
            </a:r>
          </a:p>
          <a:p>
            <a:pPr lvl="1" defTabSz="914400">
              <a:buFont typeface="Arial" pitchFamily="34" charset="0"/>
              <a:buChar char="•"/>
            </a:pPr>
            <a:r>
              <a:rPr lang="en-US" sz="1000" dirty="0" smtClean="0">
                <a:solidFill>
                  <a:srgbClr val="000000">
                    <a:lumMod val="65000"/>
                    <a:lumOff val="35000"/>
                  </a:srgbClr>
                </a:solidFill>
                <a:ea typeface="MS PGothic" pitchFamily="34" charset="-128"/>
              </a:rPr>
              <a:t>Time spent on the site</a:t>
            </a:r>
          </a:p>
          <a:p>
            <a:pPr lvl="1" defTabSz="914400">
              <a:buFont typeface="Arial" pitchFamily="34" charset="0"/>
              <a:buChar char="•"/>
            </a:pPr>
            <a:r>
              <a:rPr lang="en-US" sz="1000" dirty="0" smtClean="0">
                <a:solidFill>
                  <a:srgbClr val="000000">
                    <a:lumMod val="65000"/>
                    <a:lumOff val="35000"/>
                  </a:srgbClr>
                </a:solidFill>
                <a:ea typeface="MS PGothic" pitchFamily="34" charset="-128"/>
              </a:rPr>
              <a:t>Higher percentage of new visits</a:t>
            </a:r>
          </a:p>
          <a:p>
            <a:pPr lvl="1" defTabSz="914400">
              <a:buFont typeface="Arial" pitchFamily="34" charset="0"/>
              <a:buChar char="•"/>
            </a:pPr>
            <a:r>
              <a:rPr lang="en-US" sz="1000" dirty="0" smtClean="0">
                <a:solidFill>
                  <a:srgbClr val="000000">
                    <a:lumMod val="65000"/>
                    <a:lumOff val="35000"/>
                  </a:srgbClr>
                </a:solidFill>
                <a:ea typeface="MS PGothic" pitchFamily="34" charset="-128"/>
              </a:rPr>
              <a:t>Lower than average bounce rate</a:t>
            </a:r>
          </a:p>
          <a:p>
            <a:pPr lvl="1" defTabSz="914400">
              <a:buFont typeface="Arial" pitchFamily="34" charset="0"/>
              <a:buChar char="•"/>
            </a:pPr>
            <a:r>
              <a:rPr lang="en-US" sz="1000" dirty="0" smtClean="0">
                <a:solidFill>
                  <a:srgbClr val="000000">
                    <a:lumMod val="65000"/>
                    <a:lumOff val="35000"/>
                  </a:srgbClr>
                </a:solidFill>
                <a:ea typeface="MS PGothic" pitchFamily="34" charset="-128"/>
              </a:rPr>
              <a:t>(see green metrics below)**</a:t>
            </a:r>
          </a:p>
          <a:p>
            <a:pPr defTabSz="914400"/>
            <a:endParaRPr lang="en-US" sz="1000" dirty="0" smtClean="0">
              <a:solidFill>
                <a:srgbClr val="000000">
                  <a:lumMod val="65000"/>
                  <a:lumOff val="35000"/>
                </a:srgbClr>
              </a:solidFill>
              <a:ea typeface="MS PGothic" pitchFamily="34" charset="-128"/>
            </a:endParaRPr>
          </a:p>
          <a:p>
            <a:pPr defTabSz="914400"/>
            <a:endParaRPr lang="en-US" sz="1000" dirty="0" smtClean="0">
              <a:solidFill>
                <a:srgbClr val="000000">
                  <a:lumMod val="65000"/>
                  <a:lumOff val="35000"/>
                </a:srgbClr>
              </a:solidFill>
              <a:ea typeface="MS PGothic" pitchFamily="34" charset="-128"/>
            </a:endParaRPr>
          </a:p>
          <a:p>
            <a:pPr defTabSz="914400"/>
            <a:endParaRPr lang="en-US" sz="1000" dirty="0" smtClean="0">
              <a:solidFill>
                <a:srgbClr val="000000">
                  <a:lumMod val="65000"/>
                  <a:lumOff val="35000"/>
                </a:srgbClr>
              </a:solidFill>
              <a:ea typeface="MS PGothic" pitchFamily="34" charset="-128"/>
            </a:endParaRPr>
          </a:p>
          <a:p>
            <a:pPr defTabSz="914400"/>
            <a:endParaRPr lang="en-US" sz="1000" dirty="0" smtClean="0">
              <a:solidFill>
                <a:srgbClr val="000000">
                  <a:lumMod val="65000"/>
                  <a:lumOff val="35000"/>
                </a:srgbClr>
              </a:solidFill>
              <a:ea typeface="MS PGothic" pitchFamily="34" charset="-128"/>
            </a:endParaRPr>
          </a:p>
          <a:p>
            <a:pPr defTabSz="914400"/>
            <a:endParaRPr lang="en-US" sz="1000" dirty="0" smtClean="0">
              <a:solidFill>
                <a:srgbClr val="000000">
                  <a:lumMod val="65000"/>
                  <a:lumOff val="35000"/>
                </a:srgbClr>
              </a:solidFill>
              <a:ea typeface="MS PGothic" pitchFamily="34" charset="-128"/>
            </a:endParaRPr>
          </a:p>
          <a:p>
            <a:pPr defTabSz="914400"/>
            <a:endParaRPr lang="en-US" sz="1000" dirty="0" smtClean="0">
              <a:solidFill>
                <a:srgbClr val="000000">
                  <a:lumMod val="65000"/>
                  <a:lumOff val="35000"/>
                </a:srgbClr>
              </a:solidFill>
              <a:ea typeface="MS PGothic" pitchFamily="34" charset="-128"/>
            </a:endParaRPr>
          </a:p>
          <a:p>
            <a:pPr defTabSz="914400"/>
            <a:endParaRPr lang="en-US" sz="1000" dirty="0" smtClean="0">
              <a:solidFill>
                <a:srgbClr val="000000">
                  <a:lumMod val="65000"/>
                  <a:lumOff val="35000"/>
                </a:srgbClr>
              </a:solidFill>
              <a:ea typeface="MS PGothic" pitchFamily="34" charset="-128"/>
            </a:endParaRPr>
          </a:p>
          <a:p>
            <a:pPr defTabSz="914400"/>
            <a:endParaRPr lang="en-US" sz="1000" dirty="0" smtClean="0">
              <a:solidFill>
                <a:srgbClr val="000000">
                  <a:lumMod val="65000"/>
                  <a:lumOff val="35000"/>
                </a:srgbClr>
              </a:solidFill>
              <a:ea typeface="MS PGothic" pitchFamily="34" charset="-128"/>
            </a:endParaRPr>
          </a:p>
          <a:p>
            <a:pPr defTabSz="914400"/>
            <a:endParaRPr lang="en-US" sz="1500" b="1" dirty="0" smtClean="0">
              <a:solidFill>
                <a:srgbClr val="000000"/>
              </a:solidFill>
              <a:latin typeface="Arial Black" pitchFamily="34" charset="0"/>
              <a:ea typeface="MS PGothic" pitchFamily="34" charset="-128"/>
              <a:cs typeface="Arial" pitchFamily="34" charset="0"/>
            </a:endParaRPr>
          </a:p>
          <a:p>
            <a:pPr defTabSz="914400"/>
            <a:endParaRPr lang="en-US" sz="1200" b="1" dirty="0" smtClean="0">
              <a:solidFill>
                <a:srgbClr val="000000"/>
              </a:solidFill>
              <a:latin typeface="Lucida Sans" pitchFamily="34" charset="0"/>
              <a:ea typeface="MS PGothic" pitchFamily="34" charset="-128"/>
              <a:cs typeface="Arial" pitchFamily="34" charset="0"/>
            </a:endParaRPr>
          </a:p>
          <a:p>
            <a:pPr defTabSz="914400"/>
            <a:endParaRPr lang="en-US" sz="1200" b="1" dirty="0" smtClean="0">
              <a:solidFill>
                <a:srgbClr val="000000"/>
              </a:solidFill>
              <a:latin typeface="Lucida Sans" pitchFamily="34" charset="0"/>
              <a:ea typeface="MS PGothic" pitchFamily="34" charset="-128"/>
              <a:cs typeface="Arial" pitchFamily="34" charset="0"/>
            </a:endParaRPr>
          </a:p>
          <a:p>
            <a:pPr defTabSz="914400"/>
            <a:endParaRPr lang="en-US" dirty="0" smtClean="0">
              <a:solidFill>
                <a:srgbClr val="000000"/>
              </a:solidFill>
              <a:latin typeface="Arial" pitchFamily="34" charset="0"/>
              <a:ea typeface="MS PGothic" pitchFamily="34" charset="-128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 t="32000"/>
          <a:stretch>
            <a:fillRect/>
          </a:stretch>
        </p:blipFill>
        <p:spPr bwMode="auto">
          <a:xfrm>
            <a:off x="161925" y="1762124"/>
            <a:ext cx="5403467" cy="143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6225" y="4114800"/>
            <a:ext cx="8698785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1151466" y="4394921"/>
            <a:ext cx="4536319" cy="25226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defTabSz="914400"/>
            <a:r>
              <a:rPr lang="en-US" sz="1400" b="1" dirty="0" smtClean="0">
                <a:solidFill>
                  <a:srgbClr val="FFFFFF">
                    <a:lumMod val="50000"/>
                  </a:srgbClr>
                </a:solidFill>
                <a:latin typeface="Arial"/>
                <a:ea typeface="MS PGothic" pitchFamily="34" charset="-128"/>
                <a:cs typeface="Arial" pitchFamily="34" charset="0"/>
              </a:rPr>
              <a:t>Mobile Device Visits – March to Sept. 2011</a:t>
            </a:r>
            <a:endParaRPr lang="en-US" b="1" dirty="0" smtClean="0">
              <a:solidFill>
                <a:srgbClr val="FFFFFF">
                  <a:lumMod val="50000"/>
                </a:srgbClr>
              </a:solidFill>
              <a:latin typeface="Arial"/>
              <a:ea typeface="MS PGothic" pitchFamily="34" charset="-128"/>
              <a:cs typeface="Arial" pitchFamily="34" charset="0"/>
            </a:endParaRPr>
          </a:p>
        </p:txBody>
      </p:sp>
      <p:sp>
        <p:nvSpPr>
          <p:cNvPr id="18" name="Rectangle 17"/>
          <p:cNvSpPr/>
          <p:nvPr/>
        </p:nvSpPr>
        <p:spPr bwMode="auto">
          <a:xfrm>
            <a:off x="266699" y="4133849"/>
            <a:ext cx="2019301" cy="208767"/>
          </a:xfrm>
          <a:prstGeom prst="rect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hangingPunct="0"/>
            <a:endParaRPr lang="en-US" sz="2400" dirty="0">
              <a:solidFill>
                <a:srgbClr val="000000"/>
              </a:solidFill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  <p:sp>
        <p:nvSpPr>
          <p:cNvPr id="10" name="Text Box 1"/>
          <p:cNvSpPr txBox="1">
            <a:spLocks noChangeArrowheads="1"/>
          </p:cNvSpPr>
          <p:nvPr/>
        </p:nvSpPr>
        <p:spPr bwMode="auto">
          <a:xfrm>
            <a:off x="7686387" y="6516543"/>
            <a:ext cx="1289050" cy="17780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defTabSz="914400">
              <a:buFont typeface="Arial" charset="0"/>
              <a:buChar char="•"/>
            </a:pPr>
            <a:r>
              <a:rPr lang="en-US" sz="800" dirty="0" smtClean="0">
                <a:solidFill>
                  <a:srgbClr val="FFFFFF">
                    <a:lumMod val="50000"/>
                  </a:srgbClr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Source: G5</a:t>
            </a:r>
          </a:p>
          <a:p>
            <a:pPr defTabSz="914400">
              <a:buFont typeface="Arial" charset="0"/>
              <a:buChar char="•"/>
            </a:pPr>
            <a:r>
              <a:rPr lang="en-US" sz="800" dirty="0" smtClean="0">
                <a:solidFill>
                  <a:srgbClr val="FFFFFF">
                    <a:lumMod val="50000"/>
                  </a:srgbClr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**Google Analytics</a:t>
            </a:r>
          </a:p>
          <a:p>
            <a:pPr defTabSz="914400"/>
            <a:endParaRPr lang="en-US" sz="800" dirty="0" smtClean="0">
              <a:solidFill>
                <a:srgbClr val="FFFFFF">
                  <a:lumMod val="50000"/>
                </a:srgbClr>
              </a:solidFill>
              <a:latin typeface="Arial" pitchFamily="34" charset="0"/>
              <a:ea typeface="MS PGothic" pitchFamily="34" charset="-128"/>
              <a:cs typeface="Arial" pitchFamily="34" charset="0"/>
            </a:endParaRPr>
          </a:p>
          <a:p>
            <a:pPr defTabSz="914400"/>
            <a:endParaRPr lang="en-US" dirty="0" smtClean="0">
              <a:solidFill>
                <a:srgbClr val="FFFFFF">
                  <a:lumMod val="50000"/>
                </a:srgbClr>
              </a:solidFill>
              <a:latin typeface="Arial" pitchFamily="34" charset="0"/>
              <a:ea typeface="MS PGothic" pitchFamily="34" charset="-128"/>
              <a:cs typeface="Arial" pitchFamily="34" charset="0"/>
            </a:endParaRPr>
          </a:p>
        </p:txBody>
      </p:sp>
      <p:pic>
        <p:nvPicPr>
          <p:cNvPr id="19" name="Picture 2" descr="Z:\Residential\Corporate\Marketing Department\Holland Logos\HRI\H logo orange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1219200" cy="1060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6020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7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dirty="0" smtClean="0"/>
              <a:t>Holland Residential – </a:t>
            </a:r>
            <a:r>
              <a:rPr lang="en-US" sz="2400" dirty="0" smtClean="0"/>
              <a:t>Mobile Performance</a:t>
            </a:r>
          </a:p>
        </p:txBody>
      </p:sp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297104" y="1395412"/>
            <a:ext cx="4470400" cy="230187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defTabSz="914400"/>
            <a:r>
              <a:rPr lang="en-US" sz="1400" b="1" dirty="0" smtClean="0">
                <a:solidFill>
                  <a:srgbClr val="FFFFFF">
                    <a:lumMod val="50000"/>
                  </a:srgbClr>
                </a:solidFill>
                <a:latin typeface="Arial"/>
                <a:ea typeface="MS PGothic" pitchFamily="34" charset="-128"/>
                <a:cs typeface="Arial" pitchFamily="34" charset="0"/>
              </a:rPr>
              <a:t>Mobile Device Traffic Sources – March to Aug. 2011</a:t>
            </a:r>
            <a:endParaRPr lang="en-US" b="1" dirty="0" smtClean="0">
              <a:solidFill>
                <a:srgbClr val="FFFFFF">
                  <a:lumMod val="50000"/>
                </a:srgbClr>
              </a:solidFill>
              <a:latin typeface="Arial"/>
              <a:ea typeface="MS PGothic" pitchFamily="34" charset="-128"/>
              <a:cs typeface="Arial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BE72A4F-87E3-4F64-A6A1-1F50A5E5EB89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11</a:t>
            </a:fld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10" name="Text Box 1"/>
          <p:cNvSpPr txBox="1">
            <a:spLocks noChangeArrowheads="1"/>
          </p:cNvSpPr>
          <p:nvPr/>
        </p:nvSpPr>
        <p:spPr bwMode="auto">
          <a:xfrm>
            <a:off x="7419687" y="6068868"/>
            <a:ext cx="1289050" cy="17780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defTabSz="914400"/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Source: Google Analytics</a:t>
            </a:r>
          </a:p>
          <a:p>
            <a:pPr defTabSz="914400"/>
            <a:endParaRPr lang="en-US" sz="800" dirty="0" smtClean="0">
              <a:solidFill>
                <a:srgbClr val="000000"/>
              </a:solidFill>
              <a:latin typeface="Arial" pitchFamily="34" charset="0"/>
              <a:ea typeface="MS PGothic" pitchFamily="34" charset="-128"/>
              <a:cs typeface="Arial" pitchFamily="34" charset="0"/>
            </a:endParaRPr>
          </a:p>
          <a:p>
            <a:pPr defTabSz="914400"/>
            <a:endParaRPr lang="en-US" dirty="0" smtClean="0">
              <a:solidFill>
                <a:srgbClr val="000000"/>
              </a:solidFill>
              <a:latin typeface="Arial" pitchFamily="34" charset="0"/>
              <a:ea typeface="MS PGothic" pitchFamily="34" charset="-128"/>
              <a:cs typeface="Arial" pitchFamily="34" charset="0"/>
            </a:endParaRPr>
          </a:p>
        </p:txBody>
      </p:sp>
      <p:sp>
        <p:nvSpPr>
          <p:cNvPr id="2051" name="Text Box 3"/>
          <p:cNvSpPr txBox="1">
            <a:spLocks noChangeArrowheads="1"/>
          </p:cNvSpPr>
          <p:nvPr/>
        </p:nvSpPr>
        <p:spPr bwMode="auto">
          <a:xfrm>
            <a:off x="5994399" y="924983"/>
            <a:ext cx="3025775" cy="4747683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defTabSz="914400"/>
            <a:r>
              <a:rPr lang="en-US" sz="1500" b="1" dirty="0" smtClean="0">
                <a:solidFill>
                  <a:srgbClr val="CE6700"/>
                </a:solidFill>
                <a:latin typeface="Arial Black" pitchFamily="34" charset="0"/>
                <a:ea typeface="MS PGothic" pitchFamily="34" charset="-128"/>
                <a:cs typeface="Arial" pitchFamily="34" charset="0"/>
              </a:rPr>
              <a:t>Notes:</a:t>
            </a:r>
          </a:p>
          <a:p>
            <a:pPr defTabSz="914400"/>
            <a:endParaRPr lang="en-US" sz="1200" b="1" dirty="0" smtClean="0">
              <a:solidFill>
                <a:srgbClr val="000000"/>
              </a:solidFill>
              <a:latin typeface="Arial"/>
              <a:ea typeface="MS PGothic" pitchFamily="34" charset="-128"/>
              <a:cs typeface="Arial" pitchFamily="34" charset="0"/>
            </a:endParaRPr>
          </a:p>
          <a:p>
            <a:pPr defTabSz="914400"/>
            <a:r>
              <a:rPr lang="en-US" sz="1000" dirty="0" smtClean="0">
                <a:solidFill>
                  <a:srgbClr val="000000">
                    <a:lumMod val="65000"/>
                    <a:lumOff val="35000"/>
                  </a:srgbClr>
                </a:solidFill>
                <a:ea typeface="MS PGothic" pitchFamily="34" charset="-128"/>
              </a:rPr>
              <a:t>Direct is currently traffic is the highest traffic source </a:t>
            </a:r>
          </a:p>
          <a:p>
            <a:pPr defTabSz="914400"/>
            <a:endParaRPr lang="en-US" sz="1000" dirty="0" smtClean="0">
              <a:solidFill>
                <a:srgbClr val="000000">
                  <a:lumMod val="65000"/>
                  <a:lumOff val="35000"/>
                </a:srgbClr>
              </a:solidFill>
              <a:ea typeface="MS PGothic" pitchFamily="34" charset="-128"/>
            </a:endParaRPr>
          </a:p>
          <a:p>
            <a:pPr defTabSz="914400"/>
            <a:r>
              <a:rPr lang="en-US" sz="1000" dirty="0" smtClean="0">
                <a:solidFill>
                  <a:srgbClr val="000000">
                    <a:lumMod val="65000"/>
                    <a:lumOff val="35000"/>
                  </a:srgbClr>
                </a:solidFill>
                <a:ea typeface="MS PGothic" pitchFamily="34" charset="-128"/>
              </a:rPr>
              <a:t>However, traffic from Search and Referring sites is expected to overtake Direct traffic– as we move out of site build to a fully optimized website.</a:t>
            </a:r>
          </a:p>
          <a:p>
            <a:pPr defTabSz="914400"/>
            <a:endParaRPr lang="en-US" sz="1000" dirty="0" smtClean="0">
              <a:solidFill>
                <a:srgbClr val="000000">
                  <a:lumMod val="65000"/>
                  <a:lumOff val="35000"/>
                </a:srgbClr>
              </a:solidFill>
              <a:ea typeface="MS PGothic" pitchFamily="34" charset="-128"/>
            </a:endParaRPr>
          </a:p>
          <a:p>
            <a:pPr defTabSz="914400"/>
            <a:r>
              <a:rPr lang="en-US" sz="1000" dirty="0" smtClean="0">
                <a:solidFill>
                  <a:srgbClr val="000000">
                    <a:lumMod val="65000"/>
                    <a:lumOff val="35000"/>
                  </a:srgbClr>
                </a:solidFill>
                <a:ea typeface="MS PGothic" pitchFamily="34" charset="-128"/>
              </a:rPr>
              <a:t>See Mobile growth patterns from Google next page.</a:t>
            </a:r>
          </a:p>
          <a:p>
            <a:pPr defTabSz="914400"/>
            <a:endParaRPr lang="en-US" sz="1000" dirty="0" smtClean="0">
              <a:solidFill>
                <a:srgbClr val="000000">
                  <a:lumMod val="65000"/>
                  <a:lumOff val="35000"/>
                </a:srgbClr>
              </a:solidFill>
              <a:ea typeface="MS PGothic" pitchFamily="34" charset="-128"/>
            </a:endParaRPr>
          </a:p>
          <a:p>
            <a:pPr defTabSz="914400"/>
            <a:endParaRPr lang="en-US" sz="1000" dirty="0" smtClean="0">
              <a:solidFill>
                <a:srgbClr val="000000">
                  <a:lumMod val="65000"/>
                  <a:lumOff val="35000"/>
                </a:srgbClr>
              </a:solidFill>
              <a:ea typeface="MS PGothic" pitchFamily="34" charset="-128"/>
            </a:endParaRPr>
          </a:p>
          <a:p>
            <a:pPr defTabSz="914400"/>
            <a:endParaRPr lang="en-US" sz="1000" dirty="0" smtClean="0">
              <a:solidFill>
                <a:srgbClr val="000000">
                  <a:lumMod val="65000"/>
                  <a:lumOff val="35000"/>
                </a:srgbClr>
              </a:solidFill>
              <a:ea typeface="MS PGothic" pitchFamily="34" charset="-128"/>
            </a:endParaRPr>
          </a:p>
          <a:p>
            <a:pPr defTabSz="914400"/>
            <a:endParaRPr lang="en-US" sz="1000" dirty="0" smtClean="0">
              <a:solidFill>
                <a:srgbClr val="000000">
                  <a:lumMod val="65000"/>
                  <a:lumOff val="35000"/>
                </a:srgbClr>
              </a:solidFill>
              <a:ea typeface="MS PGothic" pitchFamily="34" charset="-128"/>
            </a:endParaRPr>
          </a:p>
          <a:p>
            <a:pPr defTabSz="914400"/>
            <a:endParaRPr lang="en-US" sz="1000" dirty="0" smtClean="0">
              <a:solidFill>
                <a:srgbClr val="000000">
                  <a:lumMod val="65000"/>
                  <a:lumOff val="35000"/>
                </a:srgbClr>
              </a:solidFill>
              <a:ea typeface="MS PGothic" pitchFamily="34" charset="-128"/>
            </a:endParaRPr>
          </a:p>
          <a:p>
            <a:pPr defTabSz="914400"/>
            <a:endParaRPr lang="en-US" sz="1000" dirty="0" smtClean="0">
              <a:solidFill>
                <a:srgbClr val="000000">
                  <a:lumMod val="65000"/>
                  <a:lumOff val="35000"/>
                </a:srgbClr>
              </a:solidFill>
              <a:ea typeface="MS PGothic" pitchFamily="34" charset="-128"/>
            </a:endParaRPr>
          </a:p>
          <a:p>
            <a:pPr defTabSz="914400"/>
            <a:endParaRPr lang="en-US" sz="1000" dirty="0" smtClean="0">
              <a:solidFill>
                <a:srgbClr val="000000">
                  <a:lumMod val="65000"/>
                  <a:lumOff val="35000"/>
                </a:srgbClr>
              </a:solidFill>
              <a:ea typeface="MS PGothic" pitchFamily="34" charset="-128"/>
            </a:endParaRPr>
          </a:p>
          <a:p>
            <a:pPr defTabSz="914400"/>
            <a:endParaRPr lang="en-US" sz="1000" dirty="0" smtClean="0">
              <a:solidFill>
                <a:srgbClr val="000000">
                  <a:lumMod val="65000"/>
                  <a:lumOff val="35000"/>
                </a:srgbClr>
              </a:solidFill>
              <a:ea typeface="MS PGothic" pitchFamily="34" charset="-128"/>
            </a:endParaRPr>
          </a:p>
          <a:p>
            <a:pPr defTabSz="914400"/>
            <a:endParaRPr lang="en-US" sz="1000" dirty="0" smtClean="0">
              <a:solidFill>
                <a:srgbClr val="000000">
                  <a:lumMod val="65000"/>
                  <a:lumOff val="35000"/>
                </a:srgbClr>
              </a:solidFill>
              <a:ea typeface="MS PGothic" pitchFamily="34" charset="-128"/>
            </a:endParaRPr>
          </a:p>
          <a:p>
            <a:pPr defTabSz="914400"/>
            <a:endParaRPr lang="en-US" sz="1500" b="1" dirty="0" smtClean="0">
              <a:solidFill>
                <a:srgbClr val="000000"/>
              </a:solidFill>
              <a:latin typeface="Arial Black" pitchFamily="34" charset="0"/>
              <a:ea typeface="MS PGothic" pitchFamily="34" charset="-128"/>
              <a:cs typeface="Arial" pitchFamily="34" charset="0"/>
            </a:endParaRPr>
          </a:p>
          <a:p>
            <a:pPr defTabSz="914400"/>
            <a:endParaRPr lang="en-US" sz="1200" b="1" dirty="0" smtClean="0">
              <a:solidFill>
                <a:srgbClr val="000000"/>
              </a:solidFill>
              <a:latin typeface="Lucida Sans" pitchFamily="34" charset="0"/>
              <a:ea typeface="MS PGothic" pitchFamily="34" charset="-128"/>
              <a:cs typeface="Arial" pitchFamily="34" charset="0"/>
            </a:endParaRPr>
          </a:p>
          <a:p>
            <a:pPr defTabSz="914400"/>
            <a:endParaRPr lang="en-US" sz="1200" b="1" dirty="0" smtClean="0">
              <a:solidFill>
                <a:srgbClr val="000000"/>
              </a:solidFill>
              <a:latin typeface="Lucida Sans" pitchFamily="34" charset="0"/>
              <a:ea typeface="MS PGothic" pitchFamily="34" charset="-128"/>
              <a:cs typeface="Arial" pitchFamily="34" charset="0"/>
            </a:endParaRPr>
          </a:p>
          <a:p>
            <a:pPr defTabSz="914400"/>
            <a:endParaRPr lang="en-US" dirty="0" smtClean="0">
              <a:solidFill>
                <a:srgbClr val="000000"/>
              </a:solidFill>
              <a:latin typeface="Arial" pitchFamily="34" charset="0"/>
              <a:ea typeface="MS PGothic" pitchFamily="34" charset="-128"/>
              <a:cs typeface="Arial" pitchFamily="34" charset="0"/>
            </a:endParaRPr>
          </a:p>
        </p:txBody>
      </p:sp>
      <p:pic>
        <p:nvPicPr>
          <p:cNvPr id="297989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4595" y="1892589"/>
            <a:ext cx="5601155" cy="32890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Z:\Residential\Corporate\Marketing Department\Holland Logos\HRI\H logo orang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1219200" cy="1060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0845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 t="4258"/>
          <a:stretch>
            <a:fillRect/>
          </a:stretch>
        </p:blipFill>
        <p:spPr bwMode="auto">
          <a:xfrm>
            <a:off x="638176" y="1438275"/>
            <a:ext cx="6496050" cy="35336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3074" name="Rectangle 7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dirty="0" smtClean="0"/>
              <a:t>Holland Residential – </a:t>
            </a:r>
            <a:r>
              <a:rPr lang="en-US" sz="2400" dirty="0" smtClean="0"/>
              <a:t>Mobile Performance</a:t>
            </a:r>
          </a:p>
        </p:txBody>
      </p:sp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389467" y="989012"/>
            <a:ext cx="4470400" cy="230187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defTabSz="914400"/>
            <a:r>
              <a:rPr lang="en-US" sz="1400" b="1" dirty="0" smtClean="0">
                <a:solidFill>
                  <a:srgbClr val="FFFFFF">
                    <a:lumMod val="50000"/>
                  </a:srgbClr>
                </a:solidFill>
                <a:latin typeface="Arial"/>
                <a:ea typeface="MS PGothic" pitchFamily="34" charset="-128"/>
                <a:cs typeface="Arial" pitchFamily="34" charset="0"/>
              </a:rPr>
              <a:t>Mobile Visits From Google – March - September</a:t>
            </a:r>
            <a:endParaRPr lang="en-US" b="1" dirty="0" smtClean="0">
              <a:solidFill>
                <a:srgbClr val="FFFFFF">
                  <a:lumMod val="50000"/>
                </a:srgbClr>
              </a:solidFill>
              <a:latin typeface="Arial"/>
              <a:ea typeface="MS PGothic" pitchFamily="34" charset="-128"/>
              <a:cs typeface="Arial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BE72A4F-87E3-4F64-A6A1-1F50A5E5EB89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12</a:t>
            </a:fld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2" name="Rectangular Callout 31"/>
          <p:cNvSpPr/>
          <p:nvPr/>
        </p:nvSpPr>
        <p:spPr bwMode="auto">
          <a:xfrm>
            <a:off x="6492008" y="2581853"/>
            <a:ext cx="1477818" cy="637309"/>
          </a:xfrm>
          <a:prstGeom prst="wedgeRectCallout">
            <a:avLst>
              <a:gd name="adj1" fmla="val -119349"/>
              <a:gd name="adj2" fmla="val -80841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hangingPunct="0"/>
            <a:r>
              <a:rPr lang="en-US" sz="1400" dirty="0" smtClean="0">
                <a:solidFill>
                  <a:srgbClr val="FFFFFF"/>
                </a:solidFill>
                <a:ea typeface="ＭＳ Ｐゴシック" pitchFamily="-112" charset="-128"/>
                <a:cs typeface="ＭＳ Ｐゴシック" pitchFamily="-112" charset="-128"/>
              </a:rPr>
              <a:t>Launch of  G5 Mobile Premium</a:t>
            </a:r>
            <a:endParaRPr lang="en-US" sz="1400" dirty="0">
              <a:solidFill>
                <a:srgbClr val="FFFFFF"/>
              </a:solidFill>
              <a:ea typeface="ＭＳ Ｐゴシック" pitchFamily="-112" charset="-128"/>
              <a:cs typeface="ＭＳ Ｐゴシック" pitchFamily="-112" charset="-128"/>
            </a:endParaRPr>
          </a:p>
        </p:txBody>
      </p:sp>
      <p:sp>
        <p:nvSpPr>
          <p:cNvPr id="40" name="Text Box 1"/>
          <p:cNvSpPr txBox="1">
            <a:spLocks noChangeArrowheads="1"/>
          </p:cNvSpPr>
          <p:nvPr/>
        </p:nvSpPr>
        <p:spPr bwMode="auto">
          <a:xfrm>
            <a:off x="7419687" y="6068868"/>
            <a:ext cx="1289050" cy="17780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defTabSz="914400"/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Source: Google Analytics</a:t>
            </a:r>
          </a:p>
          <a:p>
            <a:pPr defTabSz="914400"/>
            <a:endParaRPr lang="en-US" sz="800" dirty="0" smtClean="0">
              <a:solidFill>
                <a:srgbClr val="000000"/>
              </a:solidFill>
              <a:latin typeface="Arial" pitchFamily="34" charset="0"/>
              <a:ea typeface="MS PGothic" pitchFamily="34" charset="-128"/>
              <a:cs typeface="Arial" pitchFamily="34" charset="0"/>
            </a:endParaRPr>
          </a:p>
          <a:p>
            <a:pPr defTabSz="914400"/>
            <a:endParaRPr lang="en-US" dirty="0" smtClean="0">
              <a:solidFill>
                <a:srgbClr val="000000"/>
              </a:solidFill>
              <a:latin typeface="Arial" pitchFamily="34" charset="0"/>
              <a:ea typeface="MS PGothic" pitchFamily="34" charset="-128"/>
              <a:cs typeface="Arial" pitchFamily="34" charset="0"/>
            </a:endParaRPr>
          </a:p>
        </p:txBody>
      </p:sp>
      <p:pic>
        <p:nvPicPr>
          <p:cNvPr id="8" name="Picture 2" descr="Z:\Residential\Corporate\Marketing Department\Holland Logos\HRI\H logo orang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1219200" cy="1060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2454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7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dirty="0" smtClean="0"/>
              <a:t>Holland Residential – </a:t>
            </a:r>
            <a:r>
              <a:rPr lang="en-US" sz="2400" dirty="0" smtClean="0"/>
              <a:t>Mobile Performance</a:t>
            </a:r>
          </a:p>
        </p:txBody>
      </p:sp>
      <p:sp>
        <p:nvSpPr>
          <p:cNvPr id="2051" name="Text Box 3"/>
          <p:cNvSpPr txBox="1">
            <a:spLocks noChangeArrowheads="1"/>
          </p:cNvSpPr>
          <p:nvPr/>
        </p:nvSpPr>
        <p:spPr bwMode="auto">
          <a:xfrm>
            <a:off x="5819775" y="924983"/>
            <a:ext cx="3200400" cy="4747683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defTabSz="914400"/>
            <a:r>
              <a:rPr lang="en-US" sz="1500" b="1" dirty="0" smtClean="0">
                <a:solidFill>
                  <a:srgbClr val="CE6700"/>
                </a:solidFill>
                <a:latin typeface="Arial Black" pitchFamily="34" charset="0"/>
                <a:ea typeface="MS PGothic" pitchFamily="34" charset="-128"/>
                <a:cs typeface="Arial" pitchFamily="34" charset="0"/>
              </a:rPr>
              <a:t>Notes:</a:t>
            </a:r>
          </a:p>
          <a:p>
            <a:pPr defTabSz="914400"/>
            <a:endParaRPr lang="en-US" sz="1200" b="1" dirty="0" smtClean="0">
              <a:solidFill>
                <a:srgbClr val="000000"/>
              </a:solidFill>
              <a:latin typeface="Arial"/>
              <a:ea typeface="MS PGothic" pitchFamily="34" charset="-128"/>
              <a:cs typeface="Arial" pitchFamily="34" charset="0"/>
            </a:endParaRPr>
          </a:p>
          <a:p>
            <a:pPr defTabSz="914400"/>
            <a:r>
              <a:rPr lang="en-US" sz="1000" dirty="0" smtClean="0">
                <a:solidFill>
                  <a:srgbClr val="000000">
                    <a:lumMod val="65000"/>
                    <a:lumOff val="35000"/>
                  </a:srgbClr>
                </a:solidFill>
                <a:ea typeface="MS PGothic" pitchFamily="34" charset="-128"/>
              </a:rPr>
              <a:t>175% growth in mobile engagement from launch through September</a:t>
            </a:r>
          </a:p>
          <a:p>
            <a:pPr defTabSz="914400"/>
            <a:endParaRPr lang="en-US" sz="1000" dirty="0" smtClean="0">
              <a:solidFill>
                <a:srgbClr val="000000">
                  <a:lumMod val="65000"/>
                  <a:lumOff val="35000"/>
                </a:srgbClr>
              </a:solidFill>
              <a:ea typeface="MS PGothic" pitchFamily="34" charset="-128"/>
            </a:endParaRPr>
          </a:p>
          <a:p>
            <a:pPr defTabSz="914400"/>
            <a:r>
              <a:rPr lang="en-US" sz="1000" dirty="0" smtClean="0">
                <a:solidFill>
                  <a:srgbClr val="000000">
                    <a:lumMod val="65000"/>
                    <a:lumOff val="35000"/>
                  </a:srgbClr>
                </a:solidFill>
                <a:ea typeface="MS PGothic" pitchFamily="34" charset="-128"/>
              </a:rPr>
              <a:t>Mobile Contact Us forms submitted:</a:t>
            </a:r>
          </a:p>
          <a:p>
            <a:pPr lvl="1" defTabSz="914400">
              <a:buFont typeface="Arial" pitchFamily="34" charset="0"/>
              <a:buChar char="•"/>
            </a:pPr>
            <a:r>
              <a:rPr lang="en-US" sz="1000" dirty="0" smtClean="0">
                <a:solidFill>
                  <a:srgbClr val="000000">
                    <a:lumMod val="65000"/>
                    <a:lumOff val="35000"/>
                  </a:srgbClr>
                </a:solidFill>
                <a:ea typeface="MS PGothic" pitchFamily="34" charset="-128"/>
              </a:rPr>
              <a:t>August (19 – 31): 20</a:t>
            </a:r>
          </a:p>
          <a:p>
            <a:pPr lvl="1" defTabSz="914400">
              <a:buFont typeface="Arial" pitchFamily="34" charset="0"/>
              <a:buChar char="•"/>
            </a:pPr>
            <a:r>
              <a:rPr lang="en-US" sz="1000" dirty="0" smtClean="0">
                <a:solidFill>
                  <a:srgbClr val="000000">
                    <a:lumMod val="65000"/>
                    <a:lumOff val="35000"/>
                  </a:srgbClr>
                </a:solidFill>
                <a:ea typeface="MS PGothic" pitchFamily="34" charset="-128"/>
              </a:rPr>
              <a:t>September (1 -30): 55</a:t>
            </a:r>
          </a:p>
          <a:p>
            <a:pPr lvl="1" defTabSz="914400">
              <a:buFont typeface="Arial" pitchFamily="34" charset="0"/>
              <a:buChar char="•"/>
            </a:pPr>
            <a:r>
              <a:rPr lang="en-US" sz="1000" dirty="0" smtClean="0">
                <a:solidFill>
                  <a:srgbClr val="000000">
                    <a:lumMod val="65000"/>
                    <a:lumOff val="35000"/>
                  </a:srgbClr>
                </a:solidFill>
                <a:ea typeface="MS PGothic" pitchFamily="34" charset="-128"/>
              </a:rPr>
              <a:t>October (1 – 25): 21</a:t>
            </a:r>
          </a:p>
          <a:p>
            <a:pPr lvl="1" defTabSz="914400">
              <a:buFont typeface="Arial" pitchFamily="34" charset="0"/>
              <a:buChar char="•"/>
            </a:pPr>
            <a:endParaRPr lang="en-US" sz="1000" dirty="0" smtClean="0">
              <a:solidFill>
                <a:srgbClr val="000000">
                  <a:lumMod val="65000"/>
                  <a:lumOff val="35000"/>
                </a:srgbClr>
              </a:solidFill>
              <a:ea typeface="MS PGothic" pitchFamily="34" charset="-128"/>
            </a:endParaRPr>
          </a:p>
          <a:p>
            <a:pPr defTabSz="914400">
              <a:buFont typeface="Arial" pitchFamily="34" charset="0"/>
              <a:buChar char="•"/>
            </a:pPr>
            <a:r>
              <a:rPr lang="en-US" sz="1000" dirty="0" smtClean="0">
                <a:solidFill>
                  <a:srgbClr val="000000">
                    <a:lumMod val="65000"/>
                    <a:lumOff val="35000"/>
                  </a:srgbClr>
                </a:solidFill>
                <a:ea typeface="MS PGothic" pitchFamily="34" charset="-128"/>
              </a:rPr>
              <a:t>Mobile Call Tracking Number:</a:t>
            </a:r>
          </a:p>
          <a:p>
            <a:pPr lvl="1" defTabSz="914400">
              <a:buFont typeface="Arial" pitchFamily="34" charset="0"/>
              <a:buChar char="•"/>
            </a:pPr>
            <a:r>
              <a:rPr lang="en-US" sz="1000" dirty="0" smtClean="0">
                <a:solidFill>
                  <a:srgbClr val="000000">
                    <a:lumMod val="65000"/>
                    <a:lumOff val="35000"/>
                  </a:srgbClr>
                </a:solidFill>
                <a:ea typeface="MS PGothic" pitchFamily="34" charset="-128"/>
              </a:rPr>
              <a:t>Activated 10/10/11 (15 days of activity)</a:t>
            </a:r>
          </a:p>
          <a:p>
            <a:pPr lvl="1" defTabSz="914400">
              <a:buFont typeface="Arial" pitchFamily="34" charset="0"/>
              <a:buChar char="•"/>
            </a:pPr>
            <a:r>
              <a:rPr lang="en-US" sz="1000" dirty="0" smtClean="0">
                <a:solidFill>
                  <a:srgbClr val="000000">
                    <a:lumMod val="65000"/>
                    <a:lumOff val="35000"/>
                  </a:srgbClr>
                </a:solidFill>
                <a:ea typeface="MS PGothic" pitchFamily="34" charset="-128"/>
              </a:rPr>
              <a:t>Portfolio generated a total of nearly 600 mobile calls since launch</a:t>
            </a:r>
          </a:p>
          <a:p>
            <a:pPr lvl="1" defTabSz="914400">
              <a:buFont typeface="Arial" pitchFamily="34" charset="0"/>
              <a:buChar char="•"/>
            </a:pPr>
            <a:r>
              <a:rPr lang="en-US" sz="1000" dirty="0" smtClean="0">
                <a:solidFill>
                  <a:srgbClr val="000000">
                    <a:lumMod val="65000"/>
                    <a:lumOff val="35000"/>
                  </a:srgbClr>
                </a:solidFill>
                <a:ea typeface="MS PGothic" pitchFamily="34" charset="-128"/>
              </a:rPr>
              <a:t>Portfolio averaging 40 mobile website calls a day </a:t>
            </a:r>
          </a:p>
          <a:p>
            <a:pPr defTabSz="914400"/>
            <a:endParaRPr lang="en-US" sz="1000" dirty="0" smtClean="0">
              <a:solidFill>
                <a:srgbClr val="000000">
                  <a:lumMod val="65000"/>
                  <a:lumOff val="35000"/>
                </a:srgbClr>
              </a:solidFill>
              <a:ea typeface="MS PGothic" pitchFamily="34" charset="-128"/>
            </a:endParaRPr>
          </a:p>
          <a:p>
            <a:pPr defTabSz="914400"/>
            <a:endParaRPr lang="en-US" sz="1000" dirty="0" smtClean="0">
              <a:solidFill>
                <a:srgbClr val="000000">
                  <a:lumMod val="65000"/>
                  <a:lumOff val="35000"/>
                </a:srgbClr>
              </a:solidFill>
              <a:ea typeface="MS PGothic" pitchFamily="34" charset="-128"/>
            </a:endParaRPr>
          </a:p>
          <a:p>
            <a:pPr defTabSz="914400"/>
            <a:endParaRPr lang="en-US" sz="1000" dirty="0" smtClean="0">
              <a:solidFill>
                <a:srgbClr val="000000">
                  <a:lumMod val="65000"/>
                  <a:lumOff val="35000"/>
                </a:srgbClr>
              </a:solidFill>
              <a:ea typeface="MS PGothic" pitchFamily="34" charset="-128"/>
            </a:endParaRPr>
          </a:p>
          <a:p>
            <a:pPr defTabSz="914400"/>
            <a:endParaRPr lang="en-US" sz="1000" dirty="0" smtClean="0">
              <a:solidFill>
                <a:srgbClr val="000000">
                  <a:lumMod val="65000"/>
                  <a:lumOff val="35000"/>
                </a:srgbClr>
              </a:solidFill>
              <a:ea typeface="MS PGothic" pitchFamily="34" charset="-128"/>
            </a:endParaRPr>
          </a:p>
          <a:p>
            <a:pPr defTabSz="914400"/>
            <a:endParaRPr lang="en-US" sz="1000" b="1" dirty="0" smtClean="0">
              <a:solidFill>
                <a:srgbClr val="000000"/>
              </a:solidFill>
              <a:latin typeface="Arial Black" pitchFamily="34" charset="0"/>
              <a:ea typeface="MS PGothic" pitchFamily="34" charset="-128"/>
              <a:cs typeface="Arial" pitchFamily="34" charset="0"/>
            </a:endParaRPr>
          </a:p>
          <a:p>
            <a:pPr defTabSz="914400"/>
            <a:endParaRPr lang="en-US" sz="1000" dirty="0" smtClean="0">
              <a:solidFill>
                <a:srgbClr val="000000">
                  <a:lumMod val="65000"/>
                  <a:lumOff val="35000"/>
                </a:srgbClr>
              </a:solidFill>
              <a:ea typeface="MS PGothic" pitchFamily="34" charset="-128"/>
            </a:endParaRPr>
          </a:p>
          <a:p>
            <a:pPr defTabSz="914400"/>
            <a:endParaRPr lang="en-US" sz="1500" b="1" dirty="0" smtClean="0">
              <a:solidFill>
                <a:srgbClr val="000000"/>
              </a:solidFill>
              <a:latin typeface="Arial Black" pitchFamily="34" charset="0"/>
              <a:ea typeface="MS PGothic" pitchFamily="34" charset="-128"/>
              <a:cs typeface="Arial" pitchFamily="34" charset="0"/>
            </a:endParaRPr>
          </a:p>
          <a:p>
            <a:pPr defTabSz="914400"/>
            <a:endParaRPr lang="en-US" sz="1200" b="1" dirty="0" smtClean="0">
              <a:solidFill>
                <a:srgbClr val="000000"/>
              </a:solidFill>
              <a:latin typeface="Lucida Sans" pitchFamily="34" charset="0"/>
              <a:ea typeface="MS PGothic" pitchFamily="34" charset="-128"/>
              <a:cs typeface="Arial" pitchFamily="34" charset="0"/>
            </a:endParaRPr>
          </a:p>
          <a:p>
            <a:pPr defTabSz="914400"/>
            <a:endParaRPr lang="en-US" sz="1200" b="1" dirty="0" smtClean="0">
              <a:solidFill>
                <a:srgbClr val="000000"/>
              </a:solidFill>
              <a:latin typeface="Lucida Sans" pitchFamily="34" charset="0"/>
              <a:ea typeface="MS PGothic" pitchFamily="34" charset="-128"/>
              <a:cs typeface="Arial" pitchFamily="34" charset="0"/>
            </a:endParaRPr>
          </a:p>
          <a:p>
            <a:pPr defTabSz="914400"/>
            <a:endParaRPr lang="en-US" dirty="0" smtClean="0">
              <a:solidFill>
                <a:srgbClr val="000000"/>
              </a:solidFill>
              <a:latin typeface="Arial" pitchFamily="34" charset="0"/>
              <a:ea typeface="MS PGothic" pitchFamily="34" charset="-128"/>
              <a:cs typeface="Arial" pitchFamily="34" charset="0"/>
            </a:endParaRPr>
          </a:p>
        </p:txBody>
      </p:sp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389467" y="989012"/>
            <a:ext cx="4470400" cy="230187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defTabSz="914400"/>
            <a:r>
              <a:rPr lang="en-US" sz="1400" b="1" dirty="0" smtClean="0">
                <a:solidFill>
                  <a:srgbClr val="FFFFFF">
                    <a:lumMod val="50000"/>
                  </a:srgbClr>
                </a:solidFill>
                <a:latin typeface="Arial"/>
                <a:ea typeface="MS PGothic" pitchFamily="34" charset="-128"/>
                <a:cs typeface="Arial" pitchFamily="34" charset="0"/>
              </a:rPr>
              <a:t>Website Mobile “Contact Us” Leads</a:t>
            </a:r>
            <a:endParaRPr lang="en-US" b="1" dirty="0" smtClean="0">
              <a:solidFill>
                <a:srgbClr val="FFFFFF">
                  <a:lumMod val="50000"/>
                </a:srgbClr>
              </a:solidFill>
              <a:latin typeface="Arial"/>
              <a:ea typeface="MS PGothic" pitchFamily="34" charset="-128"/>
              <a:cs typeface="Arial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BE72A4F-87E3-4F64-A6A1-1F50A5E5EB89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13</a:t>
            </a:fld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13" name="Text Box 1"/>
          <p:cNvSpPr txBox="1">
            <a:spLocks noChangeArrowheads="1"/>
          </p:cNvSpPr>
          <p:nvPr/>
        </p:nvSpPr>
        <p:spPr bwMode="auto">
          <a:xfrm>
            <a:off x="7419687" y="6068868"/>
            <a:ext cx="1289050" cy="17780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defTabSz="914400"/>
            <a:r>
              <a:rPr lang="en-US" sz="800" dirty="0" smtClean="0">
                <a:solidFill>
                  <a:srgbClr val="000000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Source: G5 Client Center</a:t>
            </a:r>
          </a:p>
          <a:p>
            <a:pPr defTabSz="914400"/>
            <a:endParaRPr lang="en-US" sz="800" dirty="0" smtClean="0">
              <a:solidFill>
                <a:srgbClr val="000000"/>
              </a:solidFill>
              <a:latin typeface="Arial" pitchFamily="34" charset="0"/>
              <a:ea typeface="MS PGothic" pitchFamily="34" charset="-128"/>
              <a:cs typeface="Arial" pitchFamily="34" charset="0"/>
            </a:endParaRPr>
          </a:p>
          <a:p>
            <a:pPr defTabSz="914400"/>
            <a:endParaRPr lang="en-US" dirty="0" smtClean="0">
              <a:solidFill>
                <a:srgbClr val="000000"/>
              </a:solidFill>
              <a:latin typeface="Arial" pitchFamily="34" charset="0"/>
              <a:ea typeface="MS PGothic" pitchFamily="34" charset="-128"/>
              <a:cs typeface="Arial" pitchFamily="34" charset="0"/>
            </a:endParaRPr>
          </a:p>
        </p:txBody>
      </p:sp>
      <p:graphicFrame>
        <p:nvGraphicFramePr>
          <p:cNvPr id="9" name="Chart 8"/>
          <p:cNvGraphicFramePr/>
          <p:nvPr/>
        </p:nvGraphicFramePr>
        <p:xfrm>
          <a:off x="138112" y="1562100"/>
          <a:ext cx="5743575" cy="3352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225316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Mobile usage – Student Housing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Campus Apartments - Last Million Website Visits</a:t>
            </a:r>
          </a:p>
          <a:p>
            <a:pPr marL="0" indent="0">
              <a:buNone/>
            </a:pP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1946970"/>
              </p:ext>
            </p:extLst>
          </p:nvPr>
        </p:nvGraphicFramePr>
        <p:xfrm>
          <a:off x="533400" y="2133600"/>
          <a:ext cx="4876800" cy="4079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9200"/>
                <a:gridCol w="1219200"/>
                <a:gridCol w="1219200"/>
                <a:gridCol w="1219200"/>
              </a:tblGrid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cap="none" spc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Type</a:t>
                      </a:r>
                    </a:p>
                  </a:txBody>
                  <a:tcPr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cap="none" spc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Browser</a:t>
                      </a:r>
                    </a:p>
                  </a:txBody>
                  <a:tcPr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cap="none" spc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Platform</a:t>
                      </a:r>
                    </a:p>
                  </a:txBody>
                  <a:tcPr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cap="none" spc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%</a:t>
                      </a:r>
                    </a:p>
                  </a:txBody>
                  <a:tcPr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b">
                        <a:lnSpc>
                          <a:spcPct val="100000"/>
                        </a:lnSpc>
                      </a:pPr>
                      <a:r>
                        <a:rPr lang="en-US" sz="1800" b="0" i="0" u="none" strike="noStrike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Calibri"/>
                        </a:rPr>
                        <a:t>Fixed</a:t>
                      </a:r>
                    </a:p>
                  </a:txBody>
                  <a:tcPr marR="9525" marT="9525" marB="0" anchor="ctr"/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100000"/>
                        </a:lnSpc>
                      </a:pPr>
                      <a:r>
                        <a:rPr lang="en-US" sz="1800" b="0" i="0" u="none" strike="noStrike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Calibri"/>
                        </a:rPr>
                        <a:t>IE</a:t>
                      </a:r>
                    </a:p>
                  </a:txBody>
                  <a:tcPr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Calibri"/>
                        </a:rPr>
                        <a:t>Windows</a:t>
                      </a:r>
                    </a:p>
                  </a:txBody>
                  <a:tcPr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Calibri"/>
                        </a:rPr>
                        <a:t>40.08</a:t>
                      </a:r>
                    </a:p>
                  </a:txBody>
                  <a:tcPr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Calibri"/>
                        </a:rPr>
                        <a:t>Fixed</a:t>
                      </a:r>
                    </a:p>
                  </a:txBody>
                  <a:tcPr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Calibri"/>
                        </a:rPr>
                        <a:t>Safari</a:t>
                      </a:r>
                    </a:p>
                  </a:txBody>
                  <a:tcPr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Calibri"/>
                        </a:rPr>
                        <a:t>Mac</a:t>
                      </a:r>
                    </a:p>
                  </a:txBody>
                  <a:tcPr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Calibri"/>
                        </a:rPr>
                        <a:t>17.46</a:t>
                      </a:r>
                    </a:p>
                  </a:txBody>
                  <a:tcPr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Calibri"/>
                        </a:rPr>
                        <a:t>Fixed</a:t>
                      </a:r>
                    </a:p>
                  </a:txBody>
                  <a:tcPr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Calibri"/>
                        </a:rPr>
                        <a:t>Firefox</a:t>
                      </a:r>
                    </a:p>
                  </a:txBody>
                  <a:tcPr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Calibri"/>
                        </a:rPr>
                        <a:t>Windows</a:t>
                      </a:r>
                    </a:p>
                  </a:txBody>
                  <a:tcPr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Calibri"/>
                        </a:rPr>
                        <a:t>13.60</a:t>
                      </a:r>
                    </a:p>
                  </a:txBody>
                  <a:tcPr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Calibri"/>
                        </a:rPr>
                        <a:t>Fixed</a:t>
                      </a:r>
                    </a:p>
                  </a:txBody>
                  <a:tcPr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Calibri"/>
                        </a:rPr>
                        <a:t>Chrome</a:t>
                      </a:r>
                    </a:p>
                  </a:txBody>
                  <a:tcPr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Calibri"/>
                        </a:rPr>
                        <a:t>Windows</a:t>
                      </a:r>
                    </a:p>
                  </a:txBody>
                  <a:tcPr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Calibri"/>
                        </a:rPr>
                        <a:t>11.94</a:t>
                      </a:r>
                    </a:p>
                  </a:txBody>
                  <a:tcPr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Calibri"/>
                        </a:rPr>
                        <a:t>Fixed</a:t>
                      </a:r>
                    </a:p>
                  </a:txBody>
                  <a:tcPr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Calibri"/>
                        </a:rPr>
                        <a:t>Firefox</a:t>
                      </a:r>
                    </a:p>
                  </a:txBody>
                  <a:tcPr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Calibri"/>
                        </a:rPr>
                        <a:t>Mac</a:t>
                      </a:r>
                    </a:p>
                  </a:txBody>
                  <a:tcPr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Calibri"/>
                        </a:rPr>
                        <a:t>4.78</a:t>
                      </a:r>
                    </a:p>
                  </a:txBody>
                  <a:tcPr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Calibri"/>
                        </a:rPr>
                        <a:t>Mobile</a:t>
                      </a:r>
                    </a:p>
                  </a:txBody>
                  <a:tcPr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Calibri"/>
                        </a:rPr>
                        <a:t>Safari</a:t>
                      </a:r>
                    </a:p>
                  </a:txBody>
                  <a:tcPr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Calibri"/>
                        </a:rPr>
                        <a:t>iPhone</a:t>
                      </a:r>
                    </a:p>
                  </a:txBody>
                  <a:tcPr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Calibri"/>
                        </a:rPr>
                        <a:t>3.18</a:t>
                      </a:r>
                    </a:p>
                  </a:txBody>
                  <a:tcPr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Calibri"/>
                        </a:rPr>
                        <a:t>Fixed</a:t>
                      </a:r>
                    </a:p>
                  </a:txBody>
                  <a:tcPr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Calibri"/>
                        </a:rPr>
                        <a:t>Chrome</a:t>
                      </a:r>
                    </a:p>
                  </a:txBody>
                  <a:tcPr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Calibri"/>
                        </a:rPr>
                        <a:t>Mac</a:t>
                      </a:r>
                    </a:p>
                  </a:txBody>
                  <a:tcPr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Calibri"/>
                        </a:rPr>
                        <a:t>3.15</a:t>
                      </a:r>
                    </a:p>
                  </a:txBody>
                  <a:tcPr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Calibri"/>
                        </a:rPr>
                        <a:t>Mobile</a:t>
                      </a:r>
                    </a:p>
                  </a:txBody>
                  <a:tcPr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Calibri"/>
                        </a:rPr>
                        <a:t>Android</a:t>
                      </a:r>
                    </a:p>
                  </a:txBody>
                  <a:tcPr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Calibri"/>
                        </a:rPr>
                        <a:t>Android</a:t>
                      </a:r>
                    </a:p>
                  </a:txBody>
                  <a:tcPr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Calibri"/>
                        </a:rPr>
                        <a:t>1.49</a:t>
                      </a:r>
                    </a:p>
                  </a:txBody>
                  <a:tcPr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Calibri"/>
                        </a:rPr>
                        <a:t>Tablet</a:t>
                      </a:r>
                    </a:p>
                  </a:txBody>
                  <a:tcPr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Calibri"/>
                        </a:rPr>
                        <a:t>Safari</a:t>
                      </a:r>
                    </a:p>
                  </a:txBody>
                  <a:tcPr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 err="1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Calibri"/>
                        </a:rPr>
                        <a:t>iPad</a:t>
                      </a:r>
                      <a:endParaRPr lang="en-US" sz="1800" b="0" i="0" u="none" strike="noStrike" dirty="0">
                        <a:solidFill>
                          <a:schemeClr val="tx1">
                            <a:lumMod val="90000"/>
                            <a:lumOff val="10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Calibri"/>
                        </a:rPr>
                        <a:t>1.06</a:t>
                      </a:r>
                    </a:p>
                  </a:txBody>
                  <a:tcPr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Calibri"/>
                        </a:rPr>
                        <a:t>Mobile</a:t>
                      </a:r>
                    </a:p>
                  </a:txBody>
                  <a:tcPr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Calibri"/>
                        </a:rPr>
                        <a:t>Safari</a:t>
                      </a:r>
                    </a:p>
                  </a:txBody>
                  <a:tcPr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Calibri"/>
                        </a:rPr>
                        <a:t>Android</a:t>
                      </a:r>
                    </a:p>
                  </a:txBody>
                  <a:tcPr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Calibri"/>
                        </a:rPr>
                        <a:t>0.71</a:t>
                      </a:r>
                    </a:p>
                  </a:txBody>
                  <a:tcPr marR="9525" marT="9525" marB="0" anchor="ctr"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5762353" y="2290354"/>
            <a:ext cx="2667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Fixed </a:t>
            </a:r>
            <a:r>
              <a:rPr lang="en-US" dirty="0" smtClean="0">
                <a:solidFill>
                  <a:schemeClr val="accent6"/>
                </a:solidFill>
              </a:rPr>
              <a:t>–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93.38</a:t>
            </a:r>
            <a:r>
              <a:rPr lang="en-US" dirty="0" smtClean="0">
                <a:solidFill>
                  <a:schemeClr val="accent6"/>
                </a:solidFill>
              </a:rPr>
              <a:t>%</a:t>
            </a:r>
          </a:p>
          <a:p>
            <a:pPr algn="ctr"/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Mobile </a:t>
            </a:r>
            <a:r>
              <a:rPr lang="en-US" dirty="0" smtClean="0">
                <a:solidFill>
                  <a:schemeClr val="accent6"/>
                </a:solidFill>
              </a:rPr>
              <a:t>–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6.62</a:t>
            </a:r>
            <a:r>
              <a:rPr lang="en-US" dirty="0" smtClean="0">
                <a:solidFill>
                  <a:schemeClr val="accent6"/>
                </a:solidFill>
              </a:rPr>
              <a:t>%</a:t>
            </a:r>
            <a:endParaRPr lang="en-US" dirty="0">
              <a:solidFill>
                <a:schemeClr val="accent6"/>
              </a:solidFill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7270741"/>
              </p:ext>
            </p:extLst>
          </p:nvPr>
        </p:nvGraphicFramePr>
        <p:xfrm>
          <a:off x="5715000" y="3048000"/>
          <a:ext cx="2971800" cy="185420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024743"/>
                <a:gridCol w="947057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Platform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%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Windows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67.34</a:t>
                      </a:r>
                      <a:endParaRPr lang="en-US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Mac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26.05</a:t>
                      </a:r>
                      <a:endParaRPr lang="en-US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iOS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4.35</a:t>
                      </a:r>
                      <a:endParaRPr lang="en-US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Android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2.26</a:t>
                      </a:r>
                      <a:endParaRPr lang="en-US" sz="14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4050" y="5757371"/>
            <a:ext cx="3086100" cy="490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9191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3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 eaLnBrk="1" hangingPunct="1"/>
            <a:r>
              <a:rPr lang="en-US" cap="none" smtClean="0">
                <a:latin typeface="Arial" charset="0"/>
                <a:cs typeface="Arial" charset="0"/>
              </a:rPr>
              <a:t>Mobile Friendly Websites</a:t>
            </a:r>
          </a:p>
        </p:txBody>
      </p:sp>
      <p:pic>
        <p:nvPicPr>
          <p:cNvPr id="8195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15" t="50000" r="9296" b="3349"/>
          <a:stretch>
            <a:fillRect/>
          </a:stretch>
        </p:blipFill>
        <p:spPr bwMode="auto">
          <a:xfrm>
            <a:off x="5554663" y="3217863"/>
            <a:ext cx="3360737" cy="223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196" name="Content Placeholder 4"/>
          <p:cNvSpPr>
            <a:spLocks noGrp="1"/>
          </p:cNvSpPr>
          <p:nvPr>
            <p:ph idx="1"/>
          </p:nvPr>
        </p:nvSpPr>
        <p:spPr>
          <a:xfrm>
            <a:off x="4114800" y="4541838"/>
            <a:ext cx="2590800" cy="1173162"/>
          </a:xfrm>
        </p:spPr>
        <p:txBody>
          <a:bodyPr/>
          <a:lstStyle/>
          <a:p>
            <a:pPr marL="0" indent="0" eaLnBrk="1" hangingPunct="1"/>
            <a:r>
              <a:rPr lang="en-US" sz="6000" smtClean="0">
                <a:latin typeface="Arial" charset="0"/>
                <a:cs typeface="Arial" charset="0"/>
              </a:rPr>
              <a:t>VS</a:t>
            </a:r>
          </a:p>
        </p:txBody>
      </p:sp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788" y="3217863"/>
            <a:ext cx="3552825" cy="223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3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 eaLnBrk="1" hangingPunct="1"/>
            <a:r>
              <a:rPr lang="en-US" cap="none" dirty="0" smtClean="0">
                <a:latin typeface="Arial" charset="0"/>
                <a:cs typeface="Arial" charset="0"/>
              </a:rPr>
              <a:t>BOZZUTO.COM MOBILE WEBSITE</a:t>
            </a:r>
          </a:p>
        </p:txBody>
      </p:sp>
      <p:pic>
        <p:nvPicPr>
          <p:cNvPr id="9219" name="Picture 4" descr="M:\Interactive Marketing\Bozzuto.com\Mobile\mobile site screenshots\bozzuto-mobile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12" t="6145" r="32581" b="16133"/>
          <a:stretch/>
        </p:blipFill>
        <p:spPr bwMode="auto">
          <a:xfrm>
            <a:off x="243741" y="1905000"/>
            <a:ext cx="2560868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81" t="59940" r="59117" b="29711"/>
          <a:stretch/>
        </p:blipFill>
        <p:spPr bwMode="auto">
          <a:xfrm>
            <a:off x="3810000" y="4953000"/>
            <a:ext cx="4800600" cy="16513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25" t="62713" r="56434" b="28212"/>
          <a:stretch/>
        </p:blipFill>
        <p:spPr bwMode="auto">
          <a:xfrm>
            <a:off x="3674660" y="3567454"/>
            <a:ext cx="4326340" cy="15393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775" t="55046" r="11078" b="36583"/>
          <a:stretch/>
        </p:blipFill>
        <p:spPr bwMode="auto">
          <a:xfrm>
            <a:off x="3750860" y="2590800"/>
            <a:ext cx="5469340" cy="1291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Subtitle 6"/>
          <p:cNvSpPr txBox="1">
            <a:spLocks/>
          </p:cNvSpPr>
          <p:nvPr/>
        </p:nvSpPr>
        <p:spPr>
          <a:xfrm>
            <a:off x="3581400" y="2209800"/>
            <a:ext cx="5492088" cy="995742"/>
          </a:xfrm>
          <a:prstGeom prst="rect">
            <a:avLst/>
          </a:prstGeom>
          <a:ln>
            <a:noFill/>
          </a:ln>
        </p:spPr>
        <p:txBody>
          <a:bodyPr/>
          <a:lstStyle>
            <a:lvl1pPr marL="342900" indent="-342900" algn="l" defTabSz="457200" rtl="0" eaLnBrk="0" fontAlgn="base" hangingPunct="0">
              <a:lnSpc>
                <a:spcPts val="1875"/>
              </a:lnSpc>
              <a:spcBef>
                <a:spcPct val="20000"/>
              </a:spcBef>
              <a:spcAft>
                <a:spcPct val="0"/>
              </a:spcAft>
              <a:defRPr sz="1400" kern="1200">
                <a:solidFill>
                  <a:srgbClr val="424342"/>
                </a:solidFill>
                <a:latin typeface="Arial"/>
                <a:ea typeface="ＭＳ Ｐゴシック" charset="-128"/>
                <a:cs typeface="Arial"/>
              </a:defRPr>
            </a:lvl1pPr>
            <a:lvl2pPr marL="182563" indent="-190500" algn="l" defTabSz="457200" rtl="0" eaLnBrk="0" fontAlgn="base" hangingPunct="0">
              <a:spcBef>
                <a:spcPts val="938"/>
              </a:spcBef>
              <a:spcAft>
                <a:spcPct val="0"/>
              </a:spcAft>
              <a:buFont typeface="Arial" charset="0"/>
              <a:buChar char="–"/>
              <a:defRPr sz="1400" kern="1200">
                <a:solidFill>
                  <a:srgbClr val="424342"/>
                </a:solidFill>
                <a:latin typeface="Arial"/>
                <a:ea typeface="ＭＳ Ｐゴシック" charset="-128"/>
                <a:cs typeface="Arial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Arial"/>
                <a:ea typeface="ＭＳ Ｐゴシック" charset="-128"/>
                <a:cs typeface="Arial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Arial"/>
                <a:ea typeface="ＭＳ Ｐゴシック" charset="-128"/>
                <a:cs typeface="Arial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Arial"/>
                <a:ea typeface="ＭＳ Ｐゴシック" charset="-128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000" dirty="0" smtClean="0"/>
              <a:t>5-15% of total traffic</a:t>
            </a:r>
            <a:endParaRPr lang="en-US" sz="4000" dirty="0"/>
          </a:p>
          <a:p>
            <a:pPr eaLnBrk="1" hangingPunct="1"/>
            <a:endParaRPr lang="en-US" sz="4000" dirty="0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4" descr="M:\Interactive Marketing\Bozzuto.com\Mobile\mobile site screenshots\bozzuto-mobile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46" t="6145" r="32580" b="6748"/>
          <a:stretch/>
        </p:blipFill>
        <p:spPr bwMode="auto">
          <a:xfrm>
            <a:off x="304800" y="741528"/>
            <a:ext cx="2988860" cy="5964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89" t="51476" r="57645" b="21460"/>
          <a:stretch/>
        </p:blipFill>
        <p:spPr bwMode="auto">
          <a:xfrm>
            <a:off x="3933965" y="3388912"/>
            <a:ext cx="3902122" cy="3289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698" t="51476" r="9851" b="21460"/>
          <a:stretch/>
        </p:blipFill>
        <p:spPr bwMode="auto">
          <a:xfrm>
            <a:off x="5105400" y="381000"/>
            <a:ext cx="3621182" cy="2855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7445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3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 eaLnBrk="1" hangingPunct="1"/>
            <a:r>
              <a:rPr lang="en-US" cap="none" dirty="0" smtClean="0">
                <a:latin typeface="Arial" charset="0"/>
                <a:cs typeface="Arial" charset="0"/>
              </a:rPr>
              <a:t>Mobile Search</a:t>
            </a:r>
          </a:p>
        </p:txBody>
      </p:sp>
      <p:sp>
        <p:nvSpPr>
          <p:cNvPr id="3" name="Subtitle 6"/>
          <p:cNvSpPr txBox="1">
            <a:spLocks/>
          </p:cNvSpPr>
          <p:nvPr/>
        </p:nvSpPr>
        <p:spPr>
          <a:xfrm>
            <a:off x="381000" y="1998804"/>
            <a:ext cx="8077200" cy="4554395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0" fontAlgn="base" hangingPunct="0">
              <a:lnSpc>
                <a:spcPts val="1875"/>
              </a:lnSpc>
              <a:spcBef>
                <a:spcPct val="20000"/>
              </a:spcBef>
              <a:spcAft>
                <a:spcPct val="0"/>
              </a:spcAft>
              <a:defRPr sz="1400" kern="1200">
                <a:solidFill>
                  <a:srgbClr val="424342"/>
                </a:solidFill>
                <a:latin typeface="Arial"/>
                <a:ea typeface="ＭＳ Ｐゴシック" charset="-128"/>
                <a:cs typeface="Arial"/>
              </a:defRPr>
            </a:lvl1pPr>
            <a:lvl2pPr marL="182563" indent="-190500" algn="l" defTabSz="457200" rtl="0" eaLnBrk="0" fontAlgn="base" hangingPunct="0">
              <a:spcBef>
                <a:spcPts val="938"/>
              </a:spcBef>
              <a:spcAft>
                <a:spcPct val="0"/>
              </a:spcAft>
              <a:buFont typeface="Arial" charset="0"/>
              <a:buChar char="–"/>
              <a:defRPr sz="1400" kern="1200">
                <a:solidFill>
                  <a:srgbClr val="424342"/>
                </a:solidFill>
                <a:latin typeface="Arial"/>
                <a:ea typeface="ＭＳ Ｐゴシック" charset="-128"/>
                <a:cs typeface="Arial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Arial"/>
                <a:ea typeface="ＭＳ Ｐゴシック" charset="-128"/>
                <a:cs typeface="Arial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Arial"/>
                <a:ea typeface="ＭＳ Ｐゴシック" charset="-128"/>
                <a:cs typeface="Arial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Arial"/>
                <a:ea typeface="ＭＳ Ｐゴシック" charset="-128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pic>
        <p:nvPicPr>
          <p:cNvPr id="4" name="Picture 3" descr="slide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142999"/>
            <a:ext cx="9144000" cy="5053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9128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3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 eaLnBrk="1" hangingPunct="1"/>
            <a:r>
              <a:rPr lang="en-US" cap="none" dirty="0" smtClean="0">
                <a:latin typeface="Arial" charset="0"/>
                <a:cs typeface="Arial" charset="0"/>
              </a:rPr>
              <a:t>Mobile Performance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18" t="24517" r="37015" b="15303"/>
          <a:stretch/>
        </p:blipFill>
        <p:spPr bwMode="auto">
          <a:xfrm>
            <a:off x="457200" y="0"/>
            <a:ext cx="8305800" cy="67228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86161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2"/>
          <p:cNvSpPr txBox="1">
            <a:spLocks noChangeArrowheads="1"/>
          </p:cNvSpPr>
          <p:nvPr/>
        </p:nvSpPr>
        <p:spPr bwMode="auto">
          <a:xfrm>
            <a:off x="1371600" y="1370013"/>
            <a:ext cx="7162800" cy="4570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en-US" i="1" dirty="0" smtClean="0"/>
          </a:p>
          <a:p>
            <a:r>
              <a:rPr lang="en-US" sz="2000" i="1" dirty="0" smtClean="0">
                <a:latin typeface="Calibri" pitchFamily="34" charset="0"/>
                <a:cs typeface="Calibri" pitchFamily="34" charset="0"/>
              </a:rPr>
              <a:t>Speakers</a:t>
            </a:r>
            <a:r>
              <a:rPr lang="en-US" sz="2000" i="1" dirty="0">
                <a:latin typeface="Calibri" pitchFamily="34" charset="0"/>
                <a:cs typeface="Calibri" pitchFamily="34" charset="0"/>
              </a:rPr>
              <a:t>:	</a:t>
            </a:r>
            <a:r>
              <a:rPr lang="en-US" sz="2000" b="1" dirty="0" smtClean="0">
                <a:latin typeface="Calibri" pitchFamily="34" charset="0"/>
                <a:cs typeface="Calibri" pitchFamily="34" charset="0"/>
              </a:rPr>
              <a:t>Matthew </a:t>
            </a:r>
            <a:r>
              <a:rPr lang="en-US" sz="2000" b="1" dirty="0" err="1">
                <a:latin typeface="Calibri" pitchFamily="34" charset="0"/>
                <a:cs typeface="Calibri" pitchFamily="34" charset="0"/>
              </a:rPr>
              <a:t>Kilmurry</a:t>
            </a:r>
            <a:endParaRPr lang="en-US" sz="2000" dirty="0">
              <a:latin typeface="Calibri" pitchFamily="34" charset="0"/>
              <a:cs typeface="Calibri" pitchFamily="34" charset="0"/>
            </a:endParaRPr>
          </a:p>
          <a:p>
            <a:r>
              <a:rPr lang="en-US" sz="2000" i="1" dirty="0" smtClean="0">
                <a:latin typeface="Calibri" pitchFamily="34" charset="0"/>
                <a:cs typeface="Calibri" pitchFamily="34" charset="0"/>
              </a:rPr>
              <a:t>			Director </a:t>
            </a:r>
            <a:r>
              <a:rPr lang="en-US" sz="2000" i="1" dirty="0">
                <a:latin typeface="Calibri" pitchFamily="34" charset="0"/>
                <a:cs typeface="Calibri" pitchFamily="34" charset="0"/>
              </a:rPr>
              <a:t>of Interactive Marketing, The </a:t>
            </a:r>
            <a:r>
              <a:rPr lang="en-US" sz="2000" i="1" dirty="0" err="1">
                <a:latin typeface="Calibri" pitchFamily="34" charset="0"/>
                <a:cs typeface="Calibri" pitchFamily="34" charset="0"/>
              </a:rPr>
              <a:t>Bozzuto</a:t>
            </a:r>
            <a:r>
              <a:rPr lang="en-US" sz="2000" i="1" dirty="0">
                <a:latin typeface="Calibri" pitchFamily="34" charset="0"/>
                <a:cs typeface="Calibri" pitchFamily="34" charset="0"/>
              </a:rPr>
              <a:t> Group</a:t>
            </a:r>
            <a:endParaRPr lang="en-US" sz="2000" dirty="0">
              <a:latin typeface="Calibri" pitchFamily="34" charset="0"/>
              <a:cs typeface="Calibri" pitchFamily="34" charset="0"/>
            </a:endParaRPr>
          </a:p>
          <a:p>
            <a:r>
              <a:rPr lang="en-US" sz="2000" b="1" dirty="0">
                <a:latin typeface="Calibri" pitchFamily="34" charset="0"/>
                <a:cs typeface="Calibri" pitchFamily="34" charset="0"/>
              </a:rPr>
              <a:t> </a:t>
            </a:r>
            <a:endParaRPr lang="en-US" sz="2000" dirty="0">
              <a:latin typeface="Calibri" pitchFamily="34" charset="0"/>
              <a:cs typeface="Calibri" pitchFamily="34" charset="0"/>
            </a:endParaRPr>
          </a:p>
          <a:p>
            <a:r>
              <a:rPr lang="en-US" sz="2000" b="1" dirty="0" smtClean="0">
                <a:latin typeface="Calibri" pitchFamily="34" charset="0"/>
                <a:cs typeface="Calibri" pitchFamily="34" charset="0"/>
              </a:rPr>
              <a:t>			Andrew </a:t>
            </a:r>
            <a:r>
              <a:rPr lang="en-US" sz="2000" b="1" dirty="0">
                <a:latin typeface="Calibri" pitchFamily="34" charset="0"/>
                <a:cs typeface="Calibri" pitchFamily="34" charset="0"/>
              </a:rPr>
              <a:t>Marshall</a:t>
            </a:r>
            <a:endParaRPr lang="en-US" sz="2000" dirty="0">
              <a:latin typeface="Calibri" pitchFamily="34" charset="0"/>
              <a:cs typeface="Calibri" pitchFamily="34" charset="0"/>
            </a:endParaRPr>
          </a:p>
          <a:p>
            <a:r>
              <a:rPr lang="en-US" sz="2000" i="1" dirty="0" smtClean="0">
                <a:latin typeface="Calibri" pitchFamily="34" charset="0"/>
                <a:cs typeface="Calibri" pitchFamily="34" charset="0"/>
              </a:rPr>
              <a:t>			Senior </a:t>
            </a:r>
            <a:r>
              <a:rPr lang="en-US" sz="2000" i="1" dirty="0">
                <a:latin typeface="Calibri" pitchFamily="34" charset="0"/>
                <a:cs typeface="Calibri" pitchFamily="34" charset="0"/>
              </a:rPr>
              <a:t>Vice President &amp; Chief Information Officer, </a:t>
            </a:r>
            <a:r>
              <a:rPr lang="en-US" sz="2000" i="1" dirty="0" smtClean="0">
                <a:latin typeface="Calibri" pitchFamily="34" charset="0"/>
                <a:cs typeface="Calibri" pitchFamily="34" charset="0"/>
              </a:rPr>
              <a:t>				Campus </a:t>
            </a:r>
            <a:r>
              <a:rPr lang="en-US" sz="2000" i="1" dirty="0">
                <a:latin typeface="Calibri" pitchFamily="34" charset="0"/>
                <a:cs typeface="Calibri" pitchFamily="34" charset="0"/>
              </a:rPr>
              <a:t>Apartments</a:t>
            </a:r>
            <a:endParaRPr lang="en-US" sz="2000" dirty="0">
              <a:latin typeface="Calibri" pitchFamily="34" charset="0"/>
              <a:cs typeface="Calibri" pitchFamily="34" charset="0"/>
            </a:endParaRPr>
          </a:p>
          <a:p>
            <a:r>
              <a:rPr lang="en-US" sz="2000" b="1" dirty="0">
                <a:latin typeface="Calibri" pitchFamily="34" charset="0"/>
                <a:cs typeface="Calibri" pitchFamily="34" charset="0"/>
              </a:rPr>
              <a:t> </a:t>
            </a:r>
            <a:endParaRPr lang="en-US" sz="2000" dirty="0">
              <a:latin typeface="Calibri" pitchFamily="34" charset="0"/>
              <a:cs typeface="Calibri" pitchFamily="34" charset="0"/>
            </a:endParaRPr>
          </a:p>
          <a:p>
            <a:r>
              <a:rPr lang="en-US" sz="2000" b="1" dirty="0" smtClean="0">
                <a:latin typeface="Calibri" pitchFamily="34" charset="0"/>
                <a:cs typeface="Calibri" pitchFamily="34" charset="0"/>
              </a:rPr>
              <a:t>			Josh </a:t>
            </a:r>
            <a:r>
              <a:rPr lang="en-US" sz="2000" b="1" dirty="0">
                <a:latin typeface="Calibri" pitchFamily="34" charset="0"/>
                <a:cs typeface="Calibri" pitchFamily="34" charset="0"/>
              </a:rPr>
              <a:t>McDonald</a:t>
            </a:r>
            <a:endParaRPr lang="en-US" sz="2000" dirty="0">
              <a:latin typeface="Calibri" pitchFamily="34" charset="0"/>
              <a:cs typeface="Calibri" pitchFamily="34" charset="0"/>
            </a:endParaRPr>
          </a:p>
          <a:p>
            <a:r>
              <a:rPr lang="en-US" sz="2000" i="1" dirty="0" smtClean="0">
                <a:latin typeface="Calibri" pitchFamily="34" charset="0"/>
                <a:cs typeface="Calibri" pitchFamily="34" charset="0"/>
              </a:rPr>
              <a:t>			Director </a:t>
            </a:r>
            <a:r>
              <a:rPr lang="en-US" sz="2000" i="1" dirty="0">
                <a:latin typeface="Calibri" pitchFamily="34" charset="0"/>
                <a:cs typeface="Calibri" pitchFamily="34" charset="0"/>
              </a:rPr>
              <a:t>of Marketing, Holland </a:t>
            </a:r>
            <a:r>
              <a:rPr lang="en-US" sz="2000" i="1" dirty="0" smtClean="0">
                <a:latin typeface="Calibri" pitchFamily="34" charset="0"/>
                <a:cs typeface="Calibri" pitchFamily="34" charset="0"/>
              </a:rPr>
              <a:t>Residential</a:t>
            </a:r>
          </a:p>
          <a:p>
            <a:endParaRPr lang="en-US" sz="2000" dirty="0">
              <a:latin typeface="Calibri" pitchFamily="34" charset="0"/>
              <a:cs typeface="Calibri" pitchFamily="34" charset="0"/>
            </a:endParaRPr>
          </a:p>
          <a:p>
            <a:r>
              <a:rPr lang="en-US" sz="2000" i="1" dirty="0">
                <a:latin typeface="Calibri" pitchFamily="34" charset="0"/>
                <a:cs typeface="Calibri" pitchFamily="34" charset="0"/>
              </a:rPr>
              <a:t> </a:t>
            </a:r>
            <a:endParaRPr lang="en-US" sz="2000" dirty="0">
              <a:latin typeface="Calibri" pitchFamily="34" charset="0"/>
              <a:cs typeface="Calibri" pitchFamily="34" charset="0"/>
            </a:endParaRPr>
          </a:p>
          <a:p>
            <a:r>
              <a:rPr lang="en-US" sz="2000" i="1" dirty="0">
                <a:latin typeface="Calibri" pitchFamily="34" charset="0"/>
                <a:cs typeface="Calibri" pitchFamily="34" charset="0"/>
              </a:rPr>
              <a:t>Moderator: 	</a:t>
            </a:r>
            <a:r>
              <a:rPr lang="en-US" sz="2000" b="1" dirty="0">
                <a:latin typeface="Calibri" pitchFamily="34" charset="0"/>
                <a:cs typeface="Calibri" pitchFamily="34" charset="0"/>
              </a:rPr>
              <a:t>Jared Miller</a:t>
            </a:r>
            <a:endParaRPr lang="en-US" sz="2000" dirty="0">
              <a:latin typeface="Calibri" pitchFamily="34" charset="0"/>
              <a:cs typeface="Calibri" pitchFamily="34" charset="0"/>
            </a:endParaRPr>
          </a:p>
          <a:p>
            <a:r>
              <a:rPr lang="en-US" sz="2000" i="1" dirty="0" smtClean="0">
                <a:latin typeface="Calibri" pitchFamily="34" charset="0"/>
                <a:cs typeface="Calibri" pitchFamily="34" charset="0"/>
              </a:rPr>
              <a:t>			Vice </a:t>
            </a:r>
            <a:r>
              <a:rPr lang="en-US" sz="2000" i="1" dirty="0">
                <a:latin typeface="Calibri" pitchFamily="34" charset="0"/>
                <a:cs typeface="Calibri" pitchFamily="34" charset="0"/>
              </a:rPr>
              <a:t>President of Marketing, The Bainbridge Companies</a:t>
            </a:r>
            <a:endParaRPr lang="en-US" sz="2000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4941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3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 eaLnBrk="1" hangingPunct="1"/>
            <a:r>
              <a:rPr lang="en-US" cap="none" smtClean="0">
                <a:latin typeface="Arial" charset="0"/>
                <a:cs typeface="Arial" charset="0"/>
              </a:rPr>
              <a:t>ABOUT THE </a:t>
            </a:r>
            <a:br>
              <a:rPr lang="en-US" cap="none" smtClean="0">
                <a:latin typeface="Arial" charset="0"/>
                <a:cs typeface="Arial" charset="0"/>
              </a:rPr>
            </a:br>
            <a:r>
              <a:rPr lang="en-US" cap="none" smtClean="0">
                <a:latin typeface="Arial" charset="0"/>
                <a:cs typeface="Arial" charset="0"/>
              </a:rPr>
              <a:t>BOZZUTO GROUP</a:t>
            </a:r>
          </a:p>
        </p:txBody>
      </p:sp>
      <p:pic>
        <p:nvPicPr>
          <p:cNvPr id="9219" name="Picture 4" descr="M:\Interactive Marketing\Bozzuto.com\Mobile\mobile site screenshots\bozzuto-mobile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28600"/>
            <a:ext cx="8216900" cy="684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08234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mkilmurry\Desktop\Presentation\NMHC\Avenue_iPhone image.tif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91" t="7453" r="18338" b="1543"/>
          <a:stretch/>
        </p:blipFill>
        <p:spPr bwMode="auto">
          <a:xfrm>
            <a:off x="5354486" y="914400"/>
            <a:ext cx="2646514" cy="49416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Documents and Settings\mkilmurry\Desktop\Presentation\NMHC\screen_MobileMDACity_new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b="6846"/>
          <a:stretch/>
        </p:blipFill>
        <p:spPr bwMode="auto">
          <a:xfrm>
            <a:off x="1011218" y="914400"/>
            <a:ext cx="2646382" cy="4954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4"/>
          <p:cNvSpPr>
            <a:spLocks noGrp="1"/>
          </p:cNvSpPr>
          <p:nvPr>
            <p:ph idx="1"/>
          </p:nvPr>
        </p:nvSpPr>
        <p:spPr>
          <a:xfrm>
            <a:off x="4038600" y="3779838"/>
            <a:ext cx="2590800" cy="1173162"/>
          </a:xfrm>
        </p:spPr>
        <p:txBody>
          <a:bodyPr/>
          <a:lstStyle/>
          <a:p>
            <a:pPr marL="0" indent="0" eaLnBrk="1" hangingPunct="1"/>
            <a:r>
              <a:rPr lang="en-US" sz="6000" dirty="0" smtClean="0">
                <a:latin typeface="Arial" charset="0"/>
                <a:cs typeface="Arial" charset="0"/>
              </a:rPr>
              <a:t>VS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3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 eaLnBrk="1" hangingPunct="1"/>
            <a:r>
              <a:rPr lang="en-US" cap="none" dirty="0" smtClean="0">
                <a:latin typeface="Arial" charset="0"/>
                <a:cs typeface="Arial" charset="0"/>
              </a:rPr>
              <a:t>Mobile Performance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0"/>
            <a:ext cx="7543800" cy="5120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1828800" y="5135940"/>
            <a:ext cx="7239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/>
              <a:t>From </a:t>
            </a:r>
            <a:r>
              <a:rPr lang="en-US" sz="3200" dirty="0"/>
              <a:t>Q2 2010 to Q2 2011 </a:t>
            </a:r>
            <a:r>
              <a:rPr lang="en-US" sz="3200" dirty="0" err="1" smtClean="0"/>
              <a:t>VaultWare's</a:t>
            </a:r>
            <a:r>
              <a:rPr lang="en-US" sz="3200" dirty="0" smtClean="0"/>
              <a:t> </a:t>
            </a:r>
            <a:r>
              <a:rPr lang="en-US" sz="3200" dirty="0"/>
              <a:t>Mobile Reservation System increased by 146% per property</a:t>
            </a:r>
            <a:r>
              <a:rPr lang="en-US" sz="3200" dirty="0" smtClean="0"/>
              <a:t>.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995110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3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 eaLnBrk="1" hangingPunct="1"/>
            <a:r>
              <a:rPr lang="en-US" cap="none" dirty="0" smtClean="0">
                <a:latin typeface="Arial" charset="0"/>
                <a:cs typeface="Arial" charset="0"/>
              </a:rPr>
              <a:t>Mobile Reservations</a:t>
            </a:r>
          </a:p>
        </p:txBody>
      </p:sp>
      <p:pic>
        <p:nvPicPr>
          <p:cNvPr id="4" name="Picture 3" descr="slide1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880937"/>
            <a:ext cx="9144000" cy="5053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7338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3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 eaLnBrk="1" hangingPunct="1"/>
            <a:r>
              <a:rPr lang="en-US" cap="none" dirty="0" smtClean="0">
                <a:latin typeface="Arial" charset="0"/>
                <a:cs typeface="Arial" charset="0"/>
              </a:rPr>
              <a:t>Mobile Performance</a:t>
            </a:r>
          </a:p>
        </p:txBody>
      </p:sp>
      <p:pic>
        <p:nvPicPr>
          <p:cNvPr id="4" name="Picture 3" descr="slide1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880937"/>
            <a:ext cx="9144000" cy="5053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4821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Title 3"/>
          <p:cNvSpPr>
            <a:spLocks noGrp="1"/>
          </p:cNvSpPr>
          <p:nvPr>
            <p:ph type="ctrTitle"/>
          </p:nvPr>
        </p:nvSpPr>
        <p:spPr bwMode="auto">
          <a:xfrm>
            <a:off x="489857" y="2209800"/>
            <a:ext cx="4572000" cy="1927225"/>
          </a:xfrm>
        </p:spPr>
        <p:txBody>
          <a:bodyPr/>
          <a:lstStyle/>
          <a:p>
            <a:pPr eaLnBrk="1" hangingPunct="1">
              <a:lnSpc>
                <a:spcPts val="3975"/>
              </a:lnSpc>
            </a:pPr>
            <a:r>
              <a:rPr lang="en-US" cap="none" dirty="0" smtClean="0">
                <a:latin typeface="Arial" charset="0"/>
                <a:cs typeface="Arial" charset="0"/>
              </a:rPr>
              <a:t>      QR Codes</a:t>
            </a:r>
            <a:br>
              <a:rPr lang="en-US" cap="none" dirty="0" smtClean="0">
                <a:latin typeface="Arial" charset="0"/>
                <a:cs typeface="Arial" charset="0"/>
              </a:rPr>
            </a:br>
            <a:endParaRPr lang="en-US" cap="none" dirty="0" smtClean="0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7476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3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 eaLnBrk="1" hangingPunct="1"/>
            <a:r>
              <a:rPr lang="en-US" cap="none" dirty="0" smtClean="0">
                <a:latin typeface="Arial" charset="0"/>
                <a:cs typeface="Arial" charset="0"/>
              </a:rPr>
              <a:t>SMART PHONE USERS</a:t>
            </a:r>
          </a:p>
        </p:txBody>
      </p:sp>
      <p:sp>
        <p:nvSpPr>
          <p:cNvPr id="3" name="Rectangle 4"/>
          <p:cNvSpPr txBox="1">
            <a:spLocks noChangeArrowheads="1"/>
          </p:cNvSpPr>
          <p:nvPr/>
        </p:nvSpPr>
        <p:spPr bwMode="auto">
          <a:xfrm>
            <a:off x="762000" y="2743200"/>
            <a:ext cx="8610600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lnSpc>
                <a:spcPts val="1875"/>
              </a:lnSpc>
              <a:spcBef>
                <a:spcPct val="20000"/>
              </a:spcBef>
              <a:spcAft>
                <a:spcPct val="0"/>
              </a:spcAft>
              <a:defRPr sz="1400" kern="1200">
                <a:solidFill>
                  <a:srgbClr val="424342"/>
                </a:solidFill>
                <a:latin typeface="Arial"/>
                <a:ea typeface="ＭＳ Ｐゴシック" charset="-128"/>
                <a:cs typeface="Arial"/>
              </a:defRPr>
            </a:lvl1pPr>
            <a:lvl2pPr marL="182563" indent="-190500" algn="l" defTabSz="457200" rtl="0" eaLnBrk="0" fontAlgn="base" hangingPunct="0">
              <a:spcBef>
                <a:spcPts val="938"/>
              </a:spcBef>
              <a:spcAft>
                <a:spcPct val="0"/>
              </a:spcAft>
              <a:buFont typeface="Arial" charset="0"/>
              <a:buChar char="–"/>
              <a:defRPr sz="1400" kern="1200">
                <a:solidFill>
                  <a:srgbClr val="424342"/>
                </a:solidFill>
                <a:latin typeface="Arial"/>
                <a:ea typeface="ＭＳ Ｐゴシック" charset="-128"/>
                <a:cs typeface="Arial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Arial"/>
                <a:ea typeface="ＭＳ Ｐゴシック" charset="-128"/>
                <a:cs typeface="Arial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Arial"/>
                <a:ea typeface="ＭＳ Ｐゴシック" charset="-128"/>
                <a:cs typeface="Arial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Arial"/>
                <a:ea typeface="ＭＳ Ｐゴシック" charset="-128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/>
            <a:r>
              <a:rPr lang="en-US" sz="4400" b="1" dirty="0" smtClean="0"/>
              <a:t>72 percent </a:t>
            </a:r>
            <a:r>
              <a:rPr lang="en-US" sz="2400" dirty="0" smtClean="0"/>
              <a:t>likely to recall an advertisement that </a:t>
            </a:r>
          </a:p>
          <a:p>
            <a:pPr marL="0" indent="0"/>
            <a:r>
              <a:rPr lang="en-US" sz="2400" dirty="0" smtClean="0"/>
              <a:t>featured a QR code.</a:t>
            </a:r>
          </a:p>
          <a:p>
            <a:pPr marL="0" indent="0"/>
            <a:endParaRPr lang="en-US" sz="2400" dirty="0" smtClean="0"/>
          </a:p>
          <a:p>
            <a:pPr marL="0" indent="0"/>
            <a:r>
              <a:rPr lang="en-US" sz="3600" b="1" dirty="0" smtClean="0"/>
              <a:t>32 percent </a:t>
            </a:r>
            <a:r>
              <a:rPr lang="en-US" sz="2400" dirty="0" smtClean="0"/>
              <a:t>have used a QR code, much higher</a:t>
            </a:r>
          </a:p>
          <a:p>
            <a:pPr marL="0" indent="0"/>
            <a:r>
              <a:rPr lang="en-US" sz="2400" dirty="0"/>
              <a:t>p</a:t>
            </a:r>
            <a:r>
              <a:rPr lang="en-US" sz="2400" dirty="0" smtClean="0"/>
              <a:t>ercentage than other previous surveys of QR usage.</a:t>
            </a:r>
          </a:p>
          <a:p>
            <a:pPr marL="0" indent="0"/>
            <a:endParaRPr lang="en-US" sz="2400" dirty="0" smtClean="0"/>
          </a:p>
          <a:p>
            <a:pPr marL="0" indent="0"/>
            <a:r>
              <a:rPr lang="en-US" sz="2400" dirty="0" smtClean="0"/>
              <a:t>More striking, the vast majority – </a:t>
            </a:r>
            <a:r>
              <a:rPr lang="en-US" sz="4000" b="1" dirty="0" smtClean="0"/>
              <a:t>70 percent </a:t>
            </a:r>
            <a:r>
              <a:rPr lang="en-US" sz="2400" dirty="0" smtClean="0"/>
              <a:t>– of </a:t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>respondents said they plan to use a QR code</a:t>
            </a:r>
            <a:r>
              <a:rPr lang="en-US" sz="2400" dirty="0"/>
              <a:t>.</a:t>
            </a:r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4218187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3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 eaLnBrk="1" hangingPunct="1"/>
            <a:r>
              <a:rPr lang="en-US" cap="none" dirty="0" smtClean="0">
                <a:latin typeface="Arial" charset="0"/>
                <a:cs typeface="Arial" charset="0"/>
              </a:rPr>
              <a:t>QR Codes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17" t="43599" r="26000" b="12801"/>
          <a:stretch/>
        </p:blipFill>
        <p:spPr bwMode="auto">
          <a:xfrm>
            <a:off x="1189908" y="2037095"/>
            <a:ext cx="7871134" cy="45555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28" t="24779" r="45606" b="15236"/>
          <a:stretch/>
        </p:blipFill>
        <p:spPr bwMode="auto">
          <a:xfrm>
            <a:off x="182880" y="1715801"/>
            <a:ext cx="1188720" cy="5142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17302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3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 eaLnBrk="1" hangingPunct="1"/>
            <a:r>
              <a:rPr lang="en-US" cap="none" dirty="0" smtClean="0">
                <a:latin typeface="Arial" charset="0"/>
                <a:cs typeface="Arial" charset="0"/>
              </a:rPr>
              <a:t>QR Codes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16" t="21333" r="22250" b="30933"/>
          <a:stretch/>
        </p:blipFill>
        <p:spPr bwMode="auto">
          <a:xfrm>
            <a:off x="197098" y="1981200"/>
            <a:ext cx="8718302" cy="487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75982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3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 eaLnBrk="1" hangingPunct="1"/>
            <a:r>
              <a:rPr lang="en-US" cap="none" dirty="0" smtClean="0">
                <a:latin typeface="Arial" charset="0"/>
                <a:cs typeface="Arial" charset="0"/>
              </a:rPr>
              <a:t>QR Codes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84" t="33200" r="24750" b="14000"/>
          <a:stretch/>
        </p:blipFill>
        <p:spPr bwMode="auto">
          <a:xfrm>
            <a:off x="108527" y="914400"/>
            <a:ext cx="9035473" cy="594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26368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Title 3"/>
          <p:cNvSpPr>
            <a:spLocks noGrp="1"/>
          </p:cNvSpPr>
          <p:nvPr>
            <p:ph type="ctrTitle"/>
          </p:nvPr>
        </p:nvSpPr>
        <p:spPr bwMode="auto">
          <a:xfrm>
            <a:off x="457200" y="2873375"/>
            <a:ext cx="4572000" cy="1927225"/>
          </a:xfrm>
        </p:spPr>
        <p:txBody>
          <a:bodyPr/>
          <a:lstStyle/>
          <a:p>
            <a:pPr eaLnBrk="1" hangingPunct="1">
              <a:lnSpc>
                <a:spcPts val="3975"/>
              </a:lnSpc>
            </a:pPr>
            <a:r>
              <a:rPr lang="en-US" cap="none" dirty="0" smtClean="0">
                <a:latin typeface="Arial" charset="0"/>
                <a:cs typeface="Arial" charset="0"/>
              </a:rPr>
              <a:t>Mobile Websites</a:t>
            </a:r>
            <a:br>
              <a:rPr lang="en-US" cap="none" dirty="0" smtClean="0">
                <a:latin typeface="Arial" charset="0"/>
                <a:cs typeface="Arial" charset="0"/>
              </a:rPr>
            </a:br>
            <a:endParaRPr lang="en-US" cap="none" dirty="0" smtClean="0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3468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3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 eaLnBrk="1" hangingPunct="1"/>
            <a:r>
              <a:rPr lang="en-US" cap="none" dirty="0" smtClean="0">
                <a:latin typeface="Arial" charset="0"/>
                <a:cs typeface="Arial" charset="0"/>
              </a:rPr>
              <a:t>QR Codes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50" t="18819" r="16833" b="12533"/>
          <a:stretch/>
        </p:blipFill>
        <p:spPr bwMode="auto">
          <a:xfrm>
            <a:off x="-1859" y="838200"/>
            <a:ext cx="9132391" cy="548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78340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3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 eaLnBrk="1" hangingPunct="1"/>
            <a:r>
              <a:rPr lang="en-US" cap="none" dirty="0" smtClean="0">
                <a:latin typeface="Arial" charset="0"/>
                <a:cs typeface="Arial" charset="0"/>
              </a:rPr>
              <a:t>QR Codes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33" t="20133" r="17917" b="12133"/>
          <a:stretch/>
        </p:blipFill>
        <p:spPr bwMode="auto">
          <a:xfrm>
            <a:off x="0" y="391745"/>
            <a:ext cx="9361170" cy="5806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78340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3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 eaLnBrk="1" hangingPunct="1"/>
            <a:r>
              <a:rPr lang="en-US" cap="none" dirty="0" smtClean="0">
                <a:latin typeface="Arial" charset="0"/>
                <a:cs typeface="Arial" charset="0"/>
              </a:rPr>
              <a:t>QR Codes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99" t="20533" r="17917" b="12400"/>
          <a:stretch/>
        </p:blipFill>
        <p:spPr bwMode="auto">
          <a:xfrm>
            <a:off x="0" y="609600"/>
            <a:ext cx="9083870" cy="5551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78340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3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 eaLnBrk="1" hangingPunct="1"/>
            <a:r>
              <a:rPr lang="en-US" cap="none" dirty="0" smtClean="0">
                <a:latin typeface="Arial" charset="0"/>
                <a:cs typeface="Arial" charset="0"/>
              </a:rPr>
              <a:t>QR Codes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84" t="22933" r="26333" b="20000"/>
          <a:stretch/>
        </p:blipFill>
        <p:spPr bwMode="auto">
          <a:xfrm>
            <a:off x="228599" y="228600"/>
            <a:ext cx="8822643" cy="647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97301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3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 eaLnBrk="1" hangingPunct="1"/>
            <a:r>
              <a:rPr lang="en-US" cap="none" dirty="0" smtClean="0">
                <a:latin typeface="Arial" charset="0"/>
                <a:cs typeface="Arial" charset="0"/>
              </a:rPr>
              <a:t>QR Codes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00" t="23200" r="32750" b="20934"/>
          <a:stretch/>
        </p:blipFill>
        <p:spPr bwMode="auto">
          <a:xfrm>
            <a:off x="1219200" y="138889"/>
            <a:ext cx="6629400" cy="65667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97301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3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 eaLnBrk="1" hangingPunct="1"/>
            <a:r>
              <a:rPr lang="en-US" cap="none" dirty="0" smtClean="0">
                <a:latin typeface="Arial" charset="0"/>
                <a:cs typeface="Arial" charset="0"/>
              </a:rPr>
              <a:t>QR Codes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84" t="23333" r="32583" b="20000"/>
          <a:stretch/>
        </p:blipFill>
        <p:spPr bwMode="auto">
          <a:xfrm>
            <a:off x="1143000" y="152400"/>
            <a:ext cx="6781800" cy="6702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97301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3"/>
          <p:cNvSpPr>
            <a:spLocks noGrp="1"/>
          </p:cNvSpPr>
          <p:nvPr>
            <p:ph type="title"/>
          </p:nvPr>
        </p:nvSpPr>
        <p:spPr bwMode="auto">
          <a:xfrm>
            <a:off x="1950720" y="533400"/>
            <a:ext cx="6934200" cy="1295400"/>
          </a:xfrm>
        </p:spPr>
        <p:txBody>
          <a:bodyPr/>
          <a:lstStyle/>
          <a:p>
            <a:pPr eaLnBrk="1" hangingPunct="1"/>
            <a:r>
              <a:rPr lang="en-US" cap="none" dirty="0" smtClean="0">
                <a:latin typeface="Arial" charset="0"/>
                <a:cs typeface="Arial" charset="0"/>
              </a:rPr>
              <a:t>QR Codes</a:t>
            </a:r>
          </a:p>
        </p:txBody>
      </p:sp>
      <p:pic>
        <p:nvPicPr>
          <p:cNvPr id="3" name="Picture 2">
            <a:hlinkClick r:id="rId3"/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00" t="17867" r="19999" b="29600"/>
          <a:stretch/>
        </p:blipFill>
        <p:spPr bwMode="auto">
          <a:xfrm>
            <a:off x="381000" y="1905000"/>
            <a:ext cx="8503920" cy="4046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97301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400" y="2819400"/>
            <a:ext cx="80772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PAUSE – Before you send customers to the homepage of your website</a:t>
            </a:r>
            <a:endParaRPr lang="en-US" sz="4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" name="Title 3"/>
          <p:cNvSpPr txBox="1">
            <a:spLocks/>
          </p:cNvSpPr>
          <p:nvPr/>
        </p:nvSpPr>
        <p:spPr bwMode="auto">
          <a:xfrm>
            <a:off x="1981200" y="685800"/>
            <a:ext cx="6934200" cy="1295400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noAutofit/>
          </a:bodyPr>
          <a:lstStyle>
            <a:lvl1pPr algn="l" defTabSz="457200" rtl="0" eaLnBrk="0" fontAlgn="base" hangingPunct="0">
              <a:lnSpc>
                <a:spcPts val="5000"/>
              </a:lnSpc>
              <a:spcBef>
                <a:spcPct val="0"/>
              </a:spcBef>
              <a:spcAft>
                <a:spcPct val="0"/>
              </a:spcAft>
              <a:defRPr sz="5000" kern="1200" cap="all">
                <a:solidFill>
                  <a:schemeClr val="bg1"/>
                </a:solidFill>
                <a:latin typeface="Arial"/>
                <a:ea typeface="ＭＳ Ｐゴシック" charset="-128"/>
                <a:cs typeface="Arial"/>
              </a:defRPr>
            </a:lvl1pPr>
            <a:lvl2pPr algn="l" defTabSz="457200" rtl="0" eaLnBrk="0" fontAlgn="base" hangingPunct="0">
              <a:lnSpc>
                <a:spcPts val="5000"/>
              </a:lnSpc>
              <a:spcBef>
                <a:spcPct val="0"/>
              </a:spcBef>
              <a:spcAft>
                <a:spcPct val="0"/>
              </a:spcAft>
              <a:defRPr sz="5000">
                <a:solidFill>
                  <a:schemeClr val="bg1"/>
                </a:solidFill>
                <a:latin typeface="Arial" charset="0"/>
                <a:ea typeface="ＭＳ Ｐゴシック" charset="-128"/>
                <a:cs typeface="Arial" charset="0"/>
              </a:defRPr>
            </a:lvl2pPr>
            <a:lvl3pPr algn="l" defTabSz="457200" rtl="0" eaLnBrk="0" fontAlgn="base" hangingPunct="0">
              <a:lnSpc>
                <a:spcPts val="5000"/>
              </a:lnSpc>
              <a:spcBef>
                <a:spcPct val="0"/>
              </a:spcBef>
              <a:spcAft>
                <a:spcPct val="0"/>
              </a:spcAft>
              <a:defRPr sz="5000">
                <a:solidFill>
                  <a:schemeClr val="bg1"/>
                </a:solidFill>
                <a:latin typeface="Arial" charset="0"/>
                <a:ea typeface="ＭＳ Ｐゴシック" charset="-128"/>
                <a:cs typeface="Arial" charset="0"/>
              </a:defRPr>
            </a:lvl3pPr>
            <a:lvl4pPr algn="l" defTabSz="457200" rtl="0" eaLnBrk="0" fontAlgn="base" hangingPunct="0">
              <a:lnSpc>
                <a:spcPts val="5000"/>
              </a:lnSpc>
              <a:spcBef>
                <a:spcPct val="0"/>
              </a:spcBef>
              <a:spcAft>
                <a:spcPct val="0"/>
              </a:spcAft>
              <a:defRPr sz="5000">
                <a:solidFill>
                  <a:schemeClr val="bg1"/>
                </a:solidFill>
                <a:latin typeface="Arial" charset="0"/>
                <a:ea typeface="ＭＳ Ｐゴシック" charset="-128"/>
                <a:cs typeface="Arial" charset="0"/>
              </a:defRPr>
            </a:lvl4pPr>
            <a:lvl5pPr algn="l" defTabSz="457200" rtl="0" eaLnBrk="0" fontAlgn="base" hangingPunct="0">
              <a:lnSpc>
                <a:spcPts val="5000"/>
              </a:lnSpc>
              <a:spcBef>
                <a:spcPct val="0"/>
              </a:spcBef>
              <a:spcAft>
                <a:spcPct val="0"/>
              </a:spcAft>
              <a:defRPr sz="5000">
                <a:solidFill>
                  <a:schemeClr val="bg1"/>
                </a:solidFill>
                <a:latin typeface="Arial" charset="0"/>
                <a:ea typeface="ＭＳ Ｐゴシック" charset="-128"/>
                <a:cs typeface="Arial" charset="0"/>
              </a:defRPr>
            </a:lvl5pPr>
            <a:lvl6pPr marL="457200" algn="l" defTabSz="457200" rtl="0" fontAlgn="base">
              <a:lnSpc>
                <a:spcPts val="5000"/>
              </a:lnSpc>
              <a:spcBef>
                <a:spcPct val="0"/>
              </a:spcBef>
              <a:spcAft>
                <a:spcPct val="0"/>
              </a:spcAft>
              <a:defRPr sz="5000">
                <a:solidFill>
                  <a:schemeClr val="bg1"/>
                </a:solidFill>
                <a:latin typeface="Arial" charset="0"/>
                <a:ea typeface="ＭＳ Ｐゴシック" charset="-128"/>
              </a:defRPr>
            </a:lvl6pPr>
            <a:lvl7pPr marL="914400" algn="l" defTabSz="457200" rtl="0" fontAlgn="base">
              <a:lnSpc>
                <a:spcPts val="5000"/>
              </a:lnSpc>
              <a:spcBef>
                <a:spcPct val="0"/>
              </a:spcBef>
              <a:spcAft>
                <a:spcPct val="0"/>
              </a:spcAft>
              <a:defRPr sz="5000">
                <a:solidFill>
                  <a:schemeClr val="bg1"/>
                </a:solidFill>
                <a:latin typeface="Arial" charset="0"/>
                <a:ea typeface="ＭＳ Ｐゴシック" charset="-128"/>
              </a:defRPr>
            </a:lvl7pPr>
            <a:lvl8pPr marL="1371600" algn="l" defTabSz="457200" rtl="0" fontAlgn="base">
              <a:lnSpc>
                <a:spcPts val="5000"/>
              </a:lnSpc>
              <a:spcBef>
                <a:spcPct val="0"/>
              </a:spcBef>
              <a:spcAft>
                <a:spcPct val="0"/>
              </a:spcAft>
              <a:defRPr sz="5000">
                <a:solidFill>
                  <a:schemeClr val="bg1"/>
                </a:solidFill>
                <a:latin typeface="Arial" charset="0"/>
                <a:ea typeface="ＭＳ Ｐゴシック" charset="-128"/>
              </a:defRPr>
            </a:lvl8pPr>
            <a:lvl9pPr marL="1828800" algn="l" defTabSz="457200" rtl="0" fontAlgn="base">
              <a:lnSpc>
                <a:spcPts val="5000"/>
              </a:lnSpc>
              <a:spcBef>
                <a:spcPct val="0"/>
              </a:spcBef>
              <a:spcAft>
                <a:spcPct val="0"/>
              </a:spcAft>
              <a:defRPr sz="5000">
                <a:solidFill>
                  <a:schemeClr val="bg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cap="none" dirty="0" smtClean="0">
                <a:latin typeface="Arial" charset="0"/>
                <a:cs typeface="Arial" charset="0"/>
              </a:rPr>
              <a:t>QR Codes</a:t>
            </a:r>
          </a:p>
        </p:txBody>
      </p:sp>
    </p:spTree>
    <p:extLst>
      <p:ext uri="{BB962C8B-B14F-4D97-AF65-F5344CB8AC3E}">
        <p14:creationId xmlns:p14="http://schemas.microsoft.com/office/powerpoint/2010/main" val="2858058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3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 eaLnBrk="1" hangingPunct="1"/>
            <a:r>
              <a:rPr lang="en-US" cap="none" dirty="0" smtClean="0">
                <a:latin typeface="Arial" charset="0"/>
                <a:cs typeface="Arial" charset="0"/>
              </a:rPr>
              <a:t>QR Codes</a:t>
            </a:r>
          </a:p>
        </p:txBody>
      </p:sp>
      <p:sp>
        <p:nvSpPr>
          <p:cNvPr id="3" name="Rectangle 4"/>
          <p:cNvSpPr txBox="1">
            <a:spLocks noChangeArrowheads="1"/>
          </p:cNvSpPr>
          <p:nvPr/>
        </p:nvSpPr>
        <p:spPr>
          <a:xfrm>
            <a:off x="609600" y="2209800"/>
            <a:ext cx="7315200" cy="4164012"/>
          </a:xfrm>
          <a:prstGeom prst="rect">
            <a:avLst/>
          </a:prstGeom>
        </p:spPr>
        <p:txBody>
          <a:bodyPr vert="horz" lIns="91440" tIns="45720" rIns="91440" bIns="45720" rtlCol="0">
            <a:normAutofit fontScale="550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Font typeface="Arial" pitchFamily="34" charset="0"/>
              <a:buChar char="•"/>
            </a:pPr>
            <a:r>
              <a:rPr lang="en-US" sz="4200" dirty="0" smtClean="0"/>
              <a:t>Bookmark a website</a:t>
            </a:r>
          </a:p>
          <a:p>
            <a:pPr marL="342900" indent="-342900" algn="l">
              <a:buFont typeface="Arial" pitchFamily="34" charset="0"/>
              <a:buChar char="•"/>
            </a:pPr>
            <a:r>
              <a:rPr lang="en-US" sz="4200" dirty="0" smtClean="0"/>
              <a:t>Make a phone call</a:t>
            </a:r>
          </a:p>
          <a:p>
            <a:pPr marL="342900" indent="-342900" algn="l">
              <a:buFont typeface="Arial" pitchFamily="34" charset="0"/>
              <a:buChar char="•"/>
            </a:pPr>
            <a:r>
              <a:rPr lang="en-US" sz="4200" dirty="0" smtClean="0"/>
              <a:t>Send an SMS text</a:t>
            </a:r>
          </a:p>
          <a:p>
            <a:pPr marL="342900" indent="-342900" algn="l">
              <a:buFont typeface="Arial" pitchFamily="34" charset="0"/>
              <a:buChar char="•"/>
            </a:pPr>
            <a:r>
              <a:rPr lang="en-US" sz="4200" dirty="0" smtClean="0"/>
              <a:t>Send an E-Mail</a:t>
            </a:r>
          </a:p>
          <a:p>
            <a:pPr marL="342900" indent="-342900" algn="l">
              <a:buFont typeface="Arial" pitchFamily="34" charset="0"/>
              <a:buChar char="•"/>
            </a:pPr>
            <a:r>
              <a:rPr lang="en-US" sz="4200" dirty="0" smtClean="0"/>
              <a:t>Create a vCard</a:t>
            </a:r>
          </a:p>
          <a:p>
            <a:pPr marL="342900" indent="-342900" algn="l">
              <a:buFont typeface="Arial" pitchFamily="34" charset="0"/>
              <a:buChar char="•"/>
            </a:pPr>
            <a:r>
              <a:rPr lang="en-US" sz="4200" dirty="0" smtClean="0"/>
              <a:t>Create a </a:t>
            </a:r>
            <a:r>
              <a:rPr lang="en-US" sz="4200" dirty="0" err="1" smtClean="0"/>
              <a:t>vCalendar</a:t>
            </a:r>
            <a:r>
              <a:rPr lang="en-US" sz="4200" dirty="0" smtClean="0"/>
              <a:t> Event</a:t>
            </a:r>
          </a:p>
          <a:p>
            <a:pPr marL="342900" indent="-342900" algn="l">
              <a:buFont typeface="Arial" pitchFamily="34" charset="0"/>
              <a:buChar char="•"/>
            </a:pPr>
            <a:r>
              <a:rPr lang="en-US" sz="4200" dirty="0" smtClean="0"/>
              <a:t>Google Maps</a:t>
            </a:r>
          </a:p>
          <a:p>
            <a:pPr marL="342900" indent="-342900" algn="l">
              <a:buFont typeface="Arial" pitchFamily="34" charset="0"/>
              <a:buChar char="•"/>
            </a:pPr>
            <a:r>
              <a:rPr lang="en-US" sz="4200" dirty="0" smtClean="0"/>
              <a:t>Bing Maps</a:t>
            </a:r>
          </a:p>
          <a:p>
            <a:pPr marL="342900" indent="-342900" algn="l">
              <a:buFont typeface="Arial" pitchFamily="34" charset="0"/>
              <a:buChar char="•"/>
            </a:pPr>
            <a:r>
              <a:rPr lang="en-US" sz="4200" dirty="0" smtClean="0"/>
              <a:t>Download App in iTunes or Android Marketplace</a:t>
            </a:r>
          </a:p>
          <a:p>
            <a:pPr marL="342900" indent="-342900" algn="l">
              <a:buFont typeface="Arial" pitchFamily="34" charset="0"/>
              <a:buChar char="•"/>
            </a:pPr>
            <a:r>
              <a:rPr lang="en-US" sz="4200" dirty="0" smtClean="0"/>
              <a:t>Foursquare Check-In</a:t>
            </a:r>
          </a:p>
          <a:p>
            <a:pPr marL="342900" indent="-342900" algn="l">
              <a:buFont typeface="Arial" pitchFamily="34" charset="0"/>
              <a:buChar char="•"/>
            </a:pPr>
            <a:r>
              <a:rPr lang="en-US" sz="4200" dirty="0" smtClean="0"/>
              <a:t>Tweet on Twitter</a:t>
            </a:r>
          </a:p>
        </p:txBody>
      </p:sp>
      <p:sp>
        <p:nvSpPr>
          <p:cNvPr id="4" name="Rectangle 4"/>
          <p:cNvSpPr txBox="1">
            <a:spLocks noChangeArrowheads="1"/>
          </p:cNvSpPr>
          <p:nvPr/>
        </p:nvSpPr>
        <p:spPr>
          <a:xfrm>
            <a:off x="4495801" y="2647838"/>
            <a:ext cx="4648200" cy="20003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4200" dirty="0" smtClean="0"/>
              <a:t>Do a Google search for ‘</a:t>
            </a:r>
            <a:r>
              <a:rPr lang="en-US" sz="4200" dirty="0" err="1" smtClean="0"/>
              <a:t>Kerem</a:t>
            </a:r>
            <a:r>
              <a:rPr lang="en-US" sz="4200" dirty="0" smtClean="0"/>
              <a:t> </a:t>
            </a:r>
            <a:r>
              <a:rPr lang="en-US" sz="4200" dirty="0" err="1" smtClean="0"/>
              <a:t>Erkan</a:t>
            </a:r>
            <a:r>
              <a:rPr lang="en-US" sz="4200" dirty="0" smtClean="0"/>
              <a:t>’</a:t>
            </a:r>
          </a:p>
        </p:txBody>
      </p:sp>
    </p:spTree>
    <p:extLst>
      <p:ext uri="{BB962C8B-B14F-4D97-AF65-F5344CB8AC3E}">
        <p14:creationId xmlns:p14="http://schemas.microsoft.com/office/powerpoint/2010/main" val="3597301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3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 eaLnBrk="1" hangingPunct="1"/>
            <a:r>
              <a:rPr lang="en-US" cap="none" dirty="0" smtClean="0">
                <a:latin typeface="Arial" charset="0"/>
                <a:cs typeface="Arial" charset="0"/>
              </a:rPr>
              <a:t>QR Codes</a:t>
            </a:r>
          </a:p>
        </p:txBody>
      </p:sp>
      <p:pic>
        <p:nvPicPr>
          <p:cNvPr id="5" name="Picture 2" descr="http://almuc.me/blog/wp-content/plugins/bubblecast-video-plugin/i/play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3276600"/>
            <a:ext cx="1219200" cy="1219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0542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www.youtube.com/watch?feature=player_detailpage&amp;v=5bHVGev9UCU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8422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3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 eaLnBrk="1" hangingPunct="1"/>
            <a:r>
              <a:rPr lang="en-US" cap="none" dirty="0" smtClean="0">
                <a:latin typeface="Arial" charset="0"/>
                <a:cs typeface="Arial" charset="0"/>
              </a:rPr>
              <a:t>QR Codes</a:t>
            </a:r>
          </a:p>
        </p:txBody>
      </p:sp>
      <p:pic>
        <p:nvPicPr>
          <p:cNvPr id="3" name="Picture 2" descr="C:\working\Personal\presentations\QR Codes\QR-Code-Tweet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304800"/>
            <a:ext cx="6172200" cy="617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7301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3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 eaLnBrk="1" hangingPunct="1"/>
            <a:r>
              <a:rPr lang="en-US" cap="none" dirty="0" smtClean="0">
                <a:latin typeface="Arial" charset="0"/>
                <a:cs typeface="Arial" charset="0"/>
              </a:rPr>
              <a:t>QR Codes</a:t>
            </a:r>
          </a:p>
        </p:txBody>
      </p:sp>
      <p:pic>
        <p:nvPicPr>
          <p:cNvPr id="3" name="Picture 2" descr="C:\working\Personal\presentations\QR Codes\QR-Code-vCar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42747"/>
            <a:ext cx="6762751" cy="6762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7301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3"/>
          <p:cNvSpPr>
            <a:spLocks noGrp="1"/>
          </p:cNvSpPr>
          <p:nvPr>
            <p:ph type="title"/>
          </p:nvPr>
        </p:nvSpPr>
        <p:spPr bwMode="auto">
          <a:xfrm>
            <a:off x="1219200" y="244151"/>
            <a:ext cx="6934200" cy="1295400"/>
          </a:xfrm>
        </p:spPr>
        <p:txBody>
          <a:bodyPr/>
          <a:lstStyle/>
          <a:p>
            <a:pPr eaLnBrk="1" hangingPunct="1"/>
            <a:r>
              <a:rPr lang="en-US" cap="none" dirty="0" smtClean="0">
                <a:latin typeface="Arial" charset="0"/>
                <a:cs typeface="Arial" charset="0"/>
              </a:rPr>
              <a:t>QR Codes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23" t="28820" r="14062" b="29231"/>
          <a:stretch/>
        </p:blipFill>
        <p:spPr bwMode="auto">
          <a:xfrm>
            <a:off x="197497" y="1528665"/>
            <a:ext cx="8658226" cy="3895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2315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7"/>
          <p:cNvSpPr>
            <a:spLocks noGrp="1" noChangeArrowheads="1"/>
          </p:cNvSpPr>
          <p:nvPr>
            <p:ph type="title" idx="4294967295"/>
          </p:nvPr>
        </p:nvSpPr>
        <p:spPr>
          <a:xfrm>
            <a:off x="304800" y="76200"/>
            <a:ext cx="8458200" cy="762000"/>
          </a:xfrm>
        </p:spPr>
        <p:txBody>
          <a:bodyPr/>
          <a:lstStyle/>
          <a:p>
            <a:r>
              <a:rPr lang="en-US" dirty="0" smtClean="0"/>
              <a:t>Holland Residential – </a:t>
            </a:r>
            <a:r>
              <a:rPr lang="en-US" sz="2400" dirty="0" smtClean="0"/>
              <a:t>QR Codes</a:t>
            </a:r>
          </a:p>
        </p:txBody>
      </p:sp>
      <p:sp>
        <p:nvSpPr>
          <p:cNvPr id="5" name="Rectangle 4"/>
          <p:cNvSpPr/>
          <p:nvPr/>
        </p:nvSpPr>
        <p:spPr bwMode="auto">
          <a:xfrm>
            <a:off x="228600" y="914400"/>
            <a:ext cx="2362200" cy="419100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hangingPunct="0"/>
            <a:endParaRPr lang="en-US" sz="2400" b="1">
              <a:ln w="12700">
                <a:solidFill>
                  <a:srgbClr val="000000">
                    <a:satMod val="155000"/>
                  </a:srgbClr>
                </a:solidFill>
                <a:prstDash val="solid"/>
              </a:ln>
              <a:solidFill>
                <a:srgbClr val="808080">
                  <a:tint val="85000"/>
                  <a:satMod val="15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2971800" y="1676400"/>
            <a:ext cx="2819400" cy="426720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hangingPunct="0"/>
            <a:endParaRPr lang="en-US" sz="2400">
              <a:solidFill>
                <a:srgbClr val="000000"/>
              </a:solidFill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6019800" y="914400"/>
            <a:ext cx="2895600" cy="4191000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hangingPunct="0"/>
            <a:endParaRPr lang="en-US" sz="2400" b="1">
              <a:ln w="12700">
                <a:solidFill>
                  <a:srgbClr val="000000">
                    <a:satMod val="155000"/>
                  </a:srgbClr>
                </a:solidFill>
                <a:prstDash val="solid"/>
              </a:ln>
              <a:solidFill>
                <a:srgbClr val="808080">
                  <a:tint val="85000"/>
                  <a:satMod val="15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35424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QR Codes – Student Housing</a:t>
            </a:r>
            <a:endParaRPr lang="en-US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447800"/>
            <a:ext cx="5737501" cy="51715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00" y="6024288"/>
            <a:ext cx="3086100" cy="490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5936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QR Codes – Student Housing</a:t>
            </a:r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7790" y="5761725"/>
            <a:ext cx="3086100" cy="490292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447800"/>
            <a:ext cx="7404290" cy="419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64343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Title 3"/>
          <p:cNvSpPr>
            <a:spLocks noGrp="1"/>
          </p:cNvSpPr>
          <p:nvPr>
            <p:ph type="ctrTitle"/>
          </p:nvPr>
        </p:nvSpPr>
        <p:spPr bwMode="auto">
          <a:xfrm>
            <a:off x="489857" y="2209800"/>
            <a:ext cx="4572000" cy="1927225"/>
          </a:xfrm>
        </p:spPr>
        <p:txBody>
          <a:bodyPr/>
          <a:lstStyle/>
          <a:p>
            <a:pPr eaLnBrk="1" hangingPunct="1">
              <a:lnSpc>
                <a:spcPts val="3975"/>
              </a:lnSpc>
            </a:pPr>
            <a:r>
              <a:rPr lang="en-US" cap="none" dirty="0" smtClean="0">
                <a:latin typeface="Arial" charset="0"/>
                <a:cs typeface="Arial" charset="0"/>
              </a:rPr>
              <a:t>      </a:t>
            </a:r>
            <a:r>
              <a:rPr lang="en-US" cap="none" dirty="0" err="1" smtClean="0">
                <a:latin typeface="Arial" charset="0"/>
                <a:cs typeface="Arial" charset="0"/>
              </a:rPr>
              <a:t>iPad</a:t>
            </a:r>
            <a:r>
              <a:rPr lang="en-US" cap="none" dirty="0" smtClean="0">
                <a:latin typeface="Arial" charset="0"/>
                <a:cs typeface="Arial" charset="0"/>
              </a:rPr>
              <a:t> Uses</a:t>
            </a:r>
            <a:br>
              <a:rPr lang="en-US" cap="none" dirty="0" smtClean="0">
                <a:latin typeface="Arial" charset="0"/>
                <a:cs typeface="Arial" charset="0"/>
              </a:rPr>
            </a:br>
            <a:endParaRPr lang="en-US" cap="none" dirty="0" smtClean="0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127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iPad</a:t>
            </a:r>
            <a:r>
              <a:rPr lang="en-US" dirty="0" smtClean="0"/>
              <a:t>/tablet as a tool</a:t>
            </a:r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64605418"/>
              </p:ext>
            </p:extLst>
          </p:nvPr>
        </p:nvGraphicFramePr>
        <p:xfrm>
          <a:off x="533400" y="1524000"/>
          <a:ext cx="7734300" cy="4419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1" name="Picture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2600" y="5943600"/>
            <a:ext cx="3086100" cy="490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863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iPad</a:t>
            </a:r>
            <a:r>
              <a:rPr lang="en-US" dirty="0" smtClean="0"/>
              <a:t> as a property management tool</a:t>
            </a:r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2600" y="5943600"/>
            <a:ext cx="3086100" cy="490292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8354" y="3200400"/>
            <a:ext cx="3191260" cy="1890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676400"/>
            <a:ext cx="1524000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4210215139"/>
              </p:ext>
            </p:extLst>
          </p:nvPr>
        </p:nvGraphicFramePr>
        <p:xfrm>
          <a:off x="457200" y="1685109"/>
          <a:ext cx="4572000" cy="32623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cxnSp>
        <p:nvCxnSpPr>
          <p:cNvPr id="6" name="Straight Connector 5"/>
          <p:cNvCxnSpPr/>
          <p:nvPr/>
        </p:nvCxnSpPr>
        <p:spPr>
          <a:xfrm>
            <a:off x="457200" y="5410200"/>
            <a:ext cx="4572000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68901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iPad</a:t>
            </a:r>
            <a:r>
              <a:rPr lang="en-US" dirty="0" smtClean="0"/>
              <a:t> as a property management tool</a:t>
            </a:r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2600" y="5943600"/>
            <a:ext cx="3086100" cy="490292"/>
          </a:xfrm>
          <a:prstGeom prst="rect">
            <a:avLst/>
          </a:prstGeom>
        </p:spPr>
      </p:pic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3928184227"/>
              </p:ext>
            </p:extLst>
          </p:nvPr>
        </p:nvGraphicFramePr>
        <p:xfrm>
          <a:off x="762000" y="1716882"/>
          <a:ext cx="4181475" cy="32623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cxnSp>
        <p:nvCxnSpPr>
          <p:cNvPr id="6" name="Straight Connector 5"/>
          <p:cNvCxnSpPr/>
          <p:nvPr/>
        </p:nvCxnSpPr>
        <p:spPr>
          <a:xfrm>
            <a:off x="457200" y="5410200"/>
            <a:ext cx="4572000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905000"/>
            <a:ext cx="4000500" cy="29979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67185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escription: 01-mobile-internet-growth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52400"/>
            <a:ext cx="8492625" cy="640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1217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51" y="-28576"/>
            <a:ext cx="9123049" cy="67056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1800" y="6468369"/>
            <a:ext cx="2247900" cy="357126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447800" y="1119187"/>
            <a:ext cx="6372225" cy="46196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098" name="Picture 2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2238756" y="128968"/>
            <a:ext cx="4818888" cy="640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Folded Corner 4"/>
          <p:cNvSpPr/>
          <p:nvPr/>
        </p:nvSpPr>
        <p:spPr>
          <a:xfrm>
            <a:off x="5791200" y="3790950"/>
            <a:ext cx="2362200" cy="2209800"/>
          </a:xfrm>
          <a:prstGeom prst="foldedCorner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6019800" y="4010025"/>
            <a:ext cx="18859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bg1"/>
                </a:solidFill>
              </a:rPr>
              <a:t>Discuss &amp; Engage</a:t>
            </a:r>
            <a:endParaRPr lang="en-US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0048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"/>
            <a:ext cx="9123049" cy="67056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1800" y="6468369"/>
            <a:ext cx="2247900" cy="357126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447800" y="1119187"/>
            <a:ext cx="6372225" cy="46196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244853" y="164591"/>
            <a:ext cx="4782312" cy="6376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Folded Corner 11"/>
          <p:cNvSpPr/>
          <p:nvPr/>
        </p:nvSpPr>
        <p:spPr>
          <a:xfrm>
            <a:off x="5791200" y="3790950"/>
            <a:ext cx="2362200" cy="2209800"/>
          </a:xfrm>
          <a:prstGeom prst="foldedCorner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6029325" y="4191000"/>
            <a:ext cx="18859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chemeClr val="bg1"/>
                </a:solidFill>
              </a:rPr>
              <a:t>Guest Card</a:t>
            </a:r>
            <a:endParaRPr lang="en-US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9327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51" y="-28576"/>
            <a:ext cx="9123049" cy="67056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1800" y="6468369"/>
            <a:ext cx="2247900" cy="357126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447800" y="1119187"/>
            <a:ext cx="6372225" cy="46196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74" name="Picture 2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2247519" y="152399"/>
            <a:ext cx="4782312" cy="640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Folded Corner 6"/>
          <p:cNvSpPr/>
          <p:nvPr/>
        </p:nvSpPr>
        <p:spPr>
          <a:xfrm>
            <a:off x="5791200" y="3790950"/>
            <a:ext cx="2362200" cy="2209800"/>
          </a:xfrm>
          <a:prstGeom prst="foldedCorner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6019800" y="4010025"/>
            <a:ext cx="18859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bg1"/>
                </a:solidFill>
              </a:rPr>
              <a:t>Lease</a:t>
            </a:r>
          </a:p>
          <a:p>
            <a:pPr algn="ctr"/>
            <a:r>
              <a:rPr lang="en-US" sz="3200" b="1" dirty="0" smtClean="0">
                <a:solidFill>
                  <a:schemeClr val="bg1"/>
                </a:solidFill>
              </a:rPr>
              <a:t>App</a:t>
            </a:r>
          </a:p>
          <a:p>
            <a:pPr algn="ctr"/>
            <a:r>
              <a:rPr lang="en-US" sz="3200" b="1" dirty="0" smtClean="0">
                <a:solidFill>
                  <a:schemeClr val="bg1"/>
                </a:solidFill>
              </a:rPr>
              <a:t>Setup</a:t>
            </a:r>
            <a:endParaRPr lang="en-US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8873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Deployment challenges</a:t>
            </a:r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2600" y="5943600"/>
            <a:ext cx="3086100" cy="490292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Wireless infrastructure</a:t>
            </a:r>
          </a:p>
          <a:p>
            <a:r>
              <a:rPr lang="en-US" sz="4000" dirty="0" smtClean="0"/>
              <a:t>Charging</a:t>
            </a:r>
          </a:p>
          <a:p>
            <a:r>
              <a:rPr lang="en-US" sz="4000" dirty="0" smtClean="0"/>
              <a:t>Loss prevention</a:t>
            </a:r>
          </a:p>
          <a:p>
            <a:r>
              <a:rPr lang="en-US" sz="4000" dirty="0" smtClean="0"/>
              <a:t>Information security</a:t>
            </a:r>
          </a:p>
          <a:p>
            <a:r>
              <a:rPr lang="en-US" sz="4000" dirty="0" smtClean="0"/>
              <a:t>OS Upgrades</a:t>
            </a:r>
          </a:p>
        </p:txBody>
      </p:sp>
    </p:spTree>
    <p:extLst>
      <p:ext uri="{BB962C8B-B14F-4D97-AF65-F5344CB8AC3E}">
        <p14:creationId xmlns:p14="http://schemas.microsoft.com/office/powerpoint/2010/main" val="1170140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3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 eaLnBrk="1" hangingPunct="1"/>
            <a:r>
              <a:rPr lang="en-US" cap="none" dirty="0" err="1" smtClean="0">
                <a:latin typeface="Arial" charset="0"/>
                <a:cs typeface="Arial" charset="0"/>
              </a:rPr>
              <a:t>iPAD</a:t>
            </a:r>
            <a:r>
              <a:rPr lang="en-US" cap="none" dirty="0" smtClean="0">
                <a:latin typeface="Arial" charset="0"/>
                <a:cs typeface="Arial" charset="0"/>
              </a:rPr>
              <a:t> USES</a:t>
            </a:r>
          </a:p>
        </p:txBody>
      </p:sp>
      <p:sp>
        <p:nvSpPr>
          <p:cNvPr id="3" name="Subtitle 6"/>
          <p:cNvSpPr txBox="1">
            <a:spLocks/>
          </p:cNvSpPr>
          <p:nvPr/>
        </p:nvSpPr>
        <p:spPr>
          <a:xfrm>
            <a:off x="1905000" y="3733800"/>
            <a:ext cx="5867400" cy="2620962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0" fontAlgn="base" hangingPunct="0">
              <a:lnSpc>
                <a:spcPts val="1875"/>
              </a:lnSpc>
              <a:spcBef>
                <a:spcPct val="20000"/>
              </a:spcBef>
              <a:spcAft>
                <a:spcPct val="0"/>
              </a:spcAft>
              <a:defRPr sz="1400" kern="1200">
                <a:solidFill>
                  <a:srgbClr val="424342"/>
                </a:solidFill>
                <a:latin typeface="Arial"/>
                <a:ea typeface="ＭＳ Ｐゴシック" charset="-128"/>
                <a:cs typeface="Arial"/>
              </a:defRPr>
            </a:lvl1pPr>
            <a:lvl2pPr marL="182563" indent="-190500" algn="l" defTabSz="457200" rtl="0" eaLnBrk="0" fontAlgn="base" hangingPunct="0">
              <a:spcBef>
                <a:spcPts val="938"/>
              </a:spcBef>
              <a:spcAft>
                <a:spcPct val="0"/>
              </a:spcAft>
              <a:buFont typeface="Arial" charset="0"/>
              <a:buChar char="–"/>
              <a:defRPr sz="1400" kern="1200">
                <a:solidFill>
                  <a:srgbClr val="424342"/>
                </a:solidFill>
                <a:latin typeface="Arial"/>
                <a:ea typeface="ＭＳ Ｐゴシック" charset="-128"/>
                <a:cs typeface="Arial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Arial"/>
                <a:ea typeface="ＭＳ Ｐゴシック" charset="-128"/>
                <a:cs typeface="Arial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Arial"/>
                <a:ea typeface="ＭＳ Ｐゴシック" charset="-128"/>
                <a:cs typeface="Arial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Arial"/>
                <a:ea typeface="ＭＳ Ｐゴシック" charset="-128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sz="3200" dirty="0" smtClean="0">
                <a:latin typeface="Arial" charset="0"/>
                <a:cs typeface="Arial" charset="0"/>
              </a:rPr>
              <a:t>Is iPad truly a mobile device?</a:t>
            </a:r>
          </a:p>
        </p:txBody>
      </p:sp>
    </p:spTree>
    <p:extLst>
      <p:ext uri="{BB962C8B-B14F-4D97-AF65-F5344CB8AC3E}">
        <p14:creationId xmlns:p14="http://schemas.microsoft.com/office/powerpoint/2010/main" val="1412921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C:\Documents and Settings\mkilmurry\Desktop\working\Skyp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9082" y="1984410"/>
            <a:ext cx="2323318" cy="2323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42" name="Title 3"/>
          <p:cNvSpPr>
            <a:spLocks noGrp="1"/>
          </p:cNvSpPr>
          <p:nvPr>
            <p:ph type="title"/>
          </p:nvPr>
        </p:nvSpPr>
        <p:spPr bwMode="auto">
          <a:xfrm>
            <a:off x="1219200" y="244151"/>
            <a:ext cx="6934200" cy="1295400"/>
          </a:xfrm>
        </p:spPr>
        <p:txBody>
          <a:bodyPr/>
          <a:lstStyle/>
          <a:p>
            <a:pPr eaLnBrk="1" hangingPunct="1"/>
            <a:r>
              <a:rPr lang="en-US" cap="none" dirty="0" smtClean="0">
                <a:latin typeface="Arial" charset="0"/>
                <a:cs typeface="Arial" charset="0"/>
              </a:rPr>
              <a:t>Live Digital Tours</a:t>
            </a:r>
          </a:p>
        </p:txBody>
      </p:sp>
      <p:sp>
        <p:nvSpPr>
          <p:cNvPr id="4" name="Rectangle 4"/>
          <p:cNvSpPr txBox="1">
            <a:spLocks noChangeArrowheads="1"/>
          </p:cNvSpPr>
          <p:nvPr/>
        </p:nvSpPr>
        <p:spPr>
          <a:xfrm>
            <a:off x="609600" y="2209800"/>
            <a:ext cx="7315200" cy="41640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Font typeface="Arial" pitchFamily="34" charset="0"/>
              <a:buChar char="•"/>
            </a:pPr>
            <a:r>
              <a:rPr lang="en-US" sz="4200" dirty="0" smtClean="0"/>
              <a:t>Market is fragmented</a:t>
            </a:r>
          </a:p>
        </p:txBody>
      </p:sp>
      <p:pic>
        <p:nvPicPr>
          <p:cNvPr id="5122" name="Picture 2" descr="C:\Documents and Settings\mkilmurry\Desktop\working\Fring%20log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3505200"/>
            <a:ext cx="2290763" cy="2290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Documents and Settings\mkilmurry\Desktop\working\Tango Video Calls android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4267" y="4936728"/>
            <a:ext cx="2231778" cy="1718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C:\Documents and Settings\mkilmurry\Desktop\working\facetime-logo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514600"/>
            <a:ext cx="2869406" cy="2869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1045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almuc.me/blog/wp-content/plugins/bubblecast-video-plugin/i/play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3276600"/>
            <a:ext cx="1219200" cy="1219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le 3"/>
          <p:cNvSpPr txBox="1">
            <a:spLocks/>
          </p:cNvSpPr>
          <p:nvPr/>
        </p:nvSpPr>
        <p:spPr bwMode="auto">
          <a:xfrm>
            <a:off x="2133600" y="685800"/>
            <a:ext cx="6934200" cy="1295400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noAutofit/>
          </a:bodyPr>
          <a:lstStyle>
            <a:lvl1pPr algn="l" defTabSz="457200" rtl="0" eaLnBrk="0" fontAlgn="base" hangingPunct="0">
              <a:lnSpc>
                <a:spcPts val="5000"/>
              </a:lnSpc>
              <a:spcBef>
                <a:spcPct val="0"/>
              </a:spcBef>
              <a:spcAft>
                <a:spcPct val="0"/>
              </a:spcAft>
              <a:defRPr sz="5000" kern="1200" cap="all">
                <a:solidFill>
                  <a:schemeClr val="bg1"/>
                </a:solidFill>
                <a:latin typeface="Arial"/>
                <a:ea typeface="ＭＳ Ｐゴシック" charset="-128"/>
                <a:cs typeface="Arial"/>
              </a:defRPr>
            </a:lvl1pPr>
            <a:lvl2pPr algn="l" defTabSz="457200" rtl="0" eaLnBrk="0" fontAlgn="base" hangingPunct="0">
              <a:lnSpc>
                <a:spcPts val="5000"/>
              </a:lnSpc>
              <a:spcBef>
                <a:spcPct val="0"/>
              </a:spcBef>
              <a:spcAft>
                <a:spcPct val="0"/>
              </a:spcAft>
              <a:defRPr sz="5000">
                <a:solidFill>
                  <a:schemeClr val="bg1"/>
                </a:solidFill>
                <a:latin typeface="Arial" charset="0"/>
                <a:ea typeface="ＭＳ Ｐゴシック" charset="-128"/>
                <a:cs typeface="Arial" charset="0"/>
              </a:defRPr>
            </a:lvl2pPr>
            <a:lvl3pPr algn="l" defTabSz="457200" rtl="0" eaLnBrk="0" fontAlgn="base" hangingPunct="0">
              <a:lnSpc>
                <a:spcPts val="5000"/>
              </a:lnSpc>
              <a:spcBef>
                <a:spcPct val="0"/>
              </a:spcBef>
              <a:spcAft>
                <a:spcPct val="0"/>
              </a:spcAft>
              <a:defRPr sz="5000">
                <a:solidFill>
                  <a:schemeClr val="bg1"/>
                </a:solidFill>
                <a:latin typeface="Arial" charset="0"/>
                <a:ea typeface="ＭＳ Ｐゴシック" charset="-128"/>
                <a:cs typeface="Arial" charset="0"/>
              </a:defRPr>
            </a:lvl3pPr>
            <a:lvl4pPr algn="l" defTabSz="457200" rtl="0" eaLnBrk="0" fontAlgn="base" hangingPunct="0">
              <a:lnSpc>
                <a:spcPts val="5000"/>
              </a:lnSpc>
              <a:spcBef>
                <a:spcPct val="0"/>
              </a:spcBef>
              <a:spcAft>
                <a:spcPct val="0"/>
              </a:spcAft>
              <a:defRPr sz="5000">
                <a:solidFill>
                  <a:schemeClr val="bg1"/>
                </a:solidFill>
                <a:latin typeface="Arial" charset="0"/>
                <a:ea typeface="ＭＳ Ｐゴシック" charset="-128"/>
                <a:cs typeface="Arial" charset="0"/>
              </a:defRPr>
            </a:lvl4pPr>
            <a:lvl5pPr algn="l" defTabSz="457200" rtl="0" eaLnBrk="0" fontAlgn="base" hangingPunct="0">
              <a:lnSpc>
                <a:spcPts val="5000"/>
              </a:lnSpc>
              <a:spcBef>
                <a:spcPct val="0"/>
              </a:spcBef>
              <a:spcAft>
                <a:spcPct val="0"/>
              </a:spcAft>
              <a:defRPr sz="5000">
                <a:solidFill>
                  <a:schemeClr val="bg1"/>
                </a:solidFill>
                <a:latin typeface="Arial" charset="0"/>
                <a:ea typeface="ＭＳ Ｐゴシック" charset="-128"/>
                <a:cs typeface="Arial" charset="0"/>
              </a:defRPr>
            </a:lvl5pPr>
            <a:lvl6pPr marL="457200" algn="l" defTabSz="457200" rtl="0" fontAlgn="base">
              <a:lnSpc>
                <a:spcPts val="5000"/>
              </a:lnSpc>
              <a:spcBef>
                <a:spcPct val="0"/>
              </a:spcBef>
              <a:spcAft>
                <a:spcPct val="0"/>
              </a:spcAft>
              <a:defRPr sz="5000">
                <a:solidFill>
                  <a:schemeClr val="bg1"/>
                </a:solidFill>
                <a:latin typeface="Arial" charset="0"/>
                <a:ea typeface="ＭＳ Ｐゴシック" charset="-128"/>
              </a:defRPr>
            </a:lvl6pPr>
            <a:lvl7pPr marL="914400" algn="l" defTabSz="457200" rtl="0" fontAlgn="base">
              <a:lnSpc>
                <a:spcPts val="5000"/>
              </a:lnSpc>
              <a:spcBef>
                <a:spcPct val="0"/>
              </a:spcBef>
              <a:spcAft>
                <a:spcPct val="0"/>
              </a:spcAft>
              <a:defRPr sz="5000">
                <a:solidFill>
                  <a:schemeClr val="bg1"/>
                </a:solidFill>
                <a:latin typeface="Arial" charset="0"/>
                <a:ea typeface="ＭＳ Ｐゴシック" charset="-128"/>
              </a:defRPr>
            </a:lvl7pPr>
            <a:lvl8pPr marL="1371600" algn="l" defTabSz="457200" rtl="0" fontAlgn="base">
              <a:lnSpc>
                <a:spcPts val="5000"/>
              </a:lnSpc>
              <a:spcBef>
                <a:spcPct val="0"/>
              </a:spcBef>
              <a:spcAft>
                <a:spcPct val="0"/>
              </a:spcAft>
              <a:defRPr sz="5000">
                <a:solidFill>
                  <a:schemeClr val="bg1"/>
                </a:solidFill>
                <a:latin typeface="Arial" charset="0"/>
                <a:ea typeface="ＭＳ Ｐゴシック" charset="-128"/>
              </a:defRPr>
            </a:lvl8pPr>
            <a:lvl9pPr marL="1828800" algn="l" defTabSz="457200" rtl="0" fontAlgn="base">
              <a:lnSpc>
                <a:spcPts val="5000"/>
              </a:lnSpc>
              <a:spcBef>
                <a:spcPct val="0"/>
              </a:spcBef>
              <a:spcAft>
                <a:spcPct val="0"/>
              </a:spcAft>
              <a:defRPr sz="5000">
                <a:solidFill>
                  <a:schemeClr val="bg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cap="none" dirty="0" smtClean="0">
                <a:latin typeface="Arial" charset="0"/>
                <a:cs typeface="Arial" charset="0"/>
              </a:rPr>
              <a:t>LIVE DIGITAL TOUR</a:t>
            </a:r>
          </a:p>
        </p:txBody>
      </p:sp>
      <p:pic>
        <p:nvPicPr>
          <p:cNvPr id="2" name="LiveDigitalTour_0001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" y="5686"/>
            <a:ext cx="9136419" cy="6852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358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almuc.me/blog/wp-content/plugins/bubblecast-video-plugin/i/play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3276600"/>
            <a:ext cx="1219200" cy="1219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le 3"/>
          <p:cNvSpPr txBox="1">
            <a:spLocks/>
          </p:cNvSpPr>
          <p:nvPr/>
        </p:nvSpPr>
        <p:spPr bwMode="auto">
          <a:xfrm>
            <a:off x="2133600" y="685800"/>
            <a:ext cx="6934200" cy="1295400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noAutofit/>
          </a:bodyPr>
          <a:lstStyle>
            <a:lvl1pPr algn="l" defTabSz="457200" rtl="0" eaLnBrk="0" fontAlgn="base" hangingPunct="0">
              <a:lnSpc>
                <a:spcPts val="5000"/>
              </a:lnSpc>
              <a:spcBef>
                <a:spcPct val="0"/>
              </a:spcBef>
              <a:spcAft>
                <a:spcPct val="0"/>
              </a:spcAft>
              <a:defRPr sz="5000" kern="1200" cap="all">
                <a:solidFill>
                  <a:schemeClr val="bg1"/>
                </a:solidFill>
                <a:latin typeface="Arial"/>
                <a:ea typeface="ＭＳ Ｐゴシック" charset="-128"/>
                <a:cs typeface="Arial"/>
              </a:defRPr>
            </a:lvl1pPr>
            <a:lvl2pPr algn="l" defTabSz="457200" rtl="0" eaLnBrk="0" fontAlgn="base" hangingPunct="0">
              <a:lnSpc>
                <a:spcPts val="5000"/>
              </a:lnSpc>
              <a:spcBef>
                <a:spcPct val="0"/>
              </a:spcBef>
              <a:spcAft>
                <a:spcPct val="0"/>
              </a:spcAft>
              <a:defRPr sz="5000">
                <a:solidFill>
                  <a:schemeClr val="bg1"/>
                </a:solidFill>
                <a:latin typeface="Arial" charset="0"/>
                <a:ea typeface="ＭＳ Ｐゴシック" charset="-128"/>
                <a:cs typeface="Arial" charset="0"/>
              </a:defRPr>
            </a:lvl2pPr>
            <a:lvl3pPr algn="l" defTabSz="457200" rtl="0" eaLnBrk="0" fontAlgn="base" hangingPunct="0">
              <a:lnSpc>
                <a:spcPts val="5000"/>
              </a:lnSpc>
              <a:spcBef>
                <a:spcPct val="0"/>
              </a:spcBef>
              <a:spcAft>
                <a:spcPct val="0"/>
              </a:spcAft>
              <a:defRPr sz="5000">
                <a:solidFill>
                  <a:schemeClr val="bg1"/>
                </a:solidFill>
                <a:latin typeface="Arial" charset="0"/>
                <a:ea typeface="ＭＳ Ｐゴシック" charset="-128"/>
                <a:cs typeface="Arial" charset="0"/>
              </a:defRPr>
            </a:lvl3pPr>
            <a:lvl4pPr algn="l" defTabSz="457200" rtl="0" eaLnBrk="0" fontAlgn="base" hangingPunct="0">
              <a:lnSpc>
                <a:spcPts val="5000"/>
              </a:lnSpc>
              <a:spcBef>
                <a:spcPct val="0"/>
              </a:spcBef>
              <a:spcAft>
                <a:spcPct val="0"/>
              </a:spcAft>
              <a:defRPr sz="5000">
                <a:solidFill>
                  <a:schemeClr val="bg1"/>
                </a:solidFill>
                <a:latin typeface="Arial" charset="0"/>
                <a:ea typeface="ＭＳ Ｐゴシック" charset="-128"/>
                <a:cs typeface="Arial" charset="0"/>
              </a:defRPr>
            </a:lvl4pPr>
            <a:lvl5pPr algn="l" defTabSz="457200" rtl="0" eaLnBrk="0" fontAlgn="base" hangingPunct="0">
              <a:lnSpc>
                <a:spcPts val="5000"/>
              </a:lnSpc>
              <a:spcBef>
                <a:spcPct val="0"/>
              </a:spcBef>
              <a:spcAft>
                <a:spcPct val="0"/>
              </a:spcAft>
              <a:defRPr sz="5000">
                <a:solidFill>
                  <a:schemeClr val="bg1"/>
                </a:solidFill>
                <a:latin typeface="Arial" charset="0"/>
                <a:ea typeface="ＭＳ Ｐゴシック" charset="-128"/>
                <a:cs typeface="Arial" charset="0"/>
              </a:defRPr>
            </a:lvl5pPr>
            <a:lvl6pPr marL="457200" algn="l" defTabSz="457200" rtl="0" fontAlgn="base">
              <a:lnSpc>
                <a:spcPts val="5000"/>
              </a:lnSpc>
              <a:spcBef>
                <a:spcPct val="0"/>
              </a:spcBef>
              <a:spcAft>
                <a:spcPct val="0"/>
              </a:spcAft>
              <a:defRPr sz="5000">
                <a:solidFill>
                  <a:schemeClr val="bg1"/>
                </a:solidFill>
                <a:latin typeface="Arial" charset="0"/>
                <a:ea typeface="ＭＳ Ｐゴシック" charset="-128"/>
              </a:defRPr>
            </a:lvl6pPr>
            <a:lvl7pPr marL="914400" algn="l" defTabSz="457200" rtl="0" fontAlgn="base">
              <a:lnSpc>
                <a:spcPts val="5000"/>
              </a:lnSpc>
              <a:spcBef>
                <a:spcPct val="0"/>
              </a:spcBef>
              <a:spcAft>
                <a:spcPct val="0"/>
              </a:spcAft>
              <a:defRPr sz="5000">
                <a:solidFill>
                  <a:schemeClr val="bg1"/>
                </a:solidFill>
                <a:latin typeface="Arial" charset="0"/>
                <a:ea typeface="ＭＳ Ｐゴシック" charset="-128"/>
              </a:defRPr>
            </a:lvl7pPr>
            <a:lvl8pPr marL="1371600" algn="l" defTabSz="457200" rtl="0" fontAlgn="base">
              <a:lnSpc>
                <a:spcPts val="5000"/>
              </a:lnSpc>
              <a:spcBef>
                <a:spcPct val="0"/>
              </a:spcBef>
              <a:spcAft>
                <a:spcPct val="0"/>
              </a:spcAft>
              <a:defRPr sz="5000">
                <a:solidFill>
                  <a:schemeClr val="bg1"/>
                </a:solidFill>
                <a:latin typeface="Arial" charset="0"/>
                <a:ea typeface="ＭＳ Ｐゴシック" charset="-128"/>
              </a:defRPr>
            </a:lvl8pPr>
            <a:lvl9pPr marL="1828800" algn="l" defTabSz="457200" rtl="0" fontAlgn="base">
              <a:lnSpc>
                <a:spcPts val="5000"/>
              </a:lnSpc>
              <a:spcBef>
                <a:spcPct val="0"/>
              </a:spcBef>
              <a:spcAft>
                <a:spcPct val="0"/>
              </a:spcAft>
              <a:defRPr sz="5000">
                <a:solidFill>
                  <a:schemeClr val="bg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cap="none" dirty="0" smtClean="0">
                <a:latin typeface="Arial" charset="0"/>
                <a:cs typeface="Arial" charset="0"/>
              </a:rPr>
              <a:t>LIVE DIGITAL TOUR</a:t>
            </a:r>
          </a:p>
        </p:txBody>
      </p:sp>
    </p:spTree>
    <p:extLst>
      <p:ext uri="{BB962C8B-B14F-4D97-AF65-F5344CB8AC3E}">
        <p14:creationId xmlns:p14="http://schemas.microsoft.com/office/powerpoint/2010/main" val="763050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609600"/>
            <a:ext cx="8458200" cy="457200"/>
          </a:xfrm>
        </p:spPr>
        <p:txBody>
          <a:bodyPr/>
          <a:lstStyle/>
          <a:p>
            <a:pPr algn="ctr"/>
            <a:r>
              <a:rPr lang="en-US" dirty="0"/>
              <a:t>How is User </a:t>
            </a:r>
            <a:r>
              <a:rPr lang="en-US" dirty="0" smtClean="0"/>
              <a:t>Intent different</a:t>
            </a:r>
            <a:r>
              <a:rPr lang="en-US" dirty="0"/>
              <a:t>?</a:t>
            </a:r>
            <a:br>
              <a:rPr lang="en-US" dirty="0"/>
            </a:br>
            <a:r>
              <a:rPr lang="en-US" dirty="0" smtClean="0"/>
              <a:t>	</a:t>
            </a:r>
            <a:endParaRPr lang="en-US" dirty="0"/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1872002"/>
              </p:ext>
            </p:extLst>
          </p:nvPr>
        </p:nvGraphicFramePr>
        <p:xfrm>
          <a:off x="914400" y="1981200"/>
          <a:ext cx="7738534" cy="2225040"/>
        </p:xfrm>
        <a:graphic>
          <a:graphicData uri="http://schemas.openxmlformats.org/drawingml/2006/table">
            <a:tbl>
              <a:tblPr firstRow="1" bandRow="1">
                <a:tableStyleId>{793D81CF-94F2-401A-BA57-92F5A7B2D0C5}</a:tableStyleId>
              </a:tblPr>
              <a:tblGrid>
                <a:gridCol w="3869267"/>
                <a:gridCol w="3869267"/>
              </a:tblGrid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DESKTOP</a:t>
                      </a:r>
                      <a:endParaRPr lang="en-US" b="1" dirty="0" smtClean="0">
                        <a:solidFill>
                          <a:srgbClr val="CE67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67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MOBILE</a:t>
                      </a:r>
                      <a:endParaRPr lang="en-US" b="1" dirty="0" smtClean="0">
                        <a:solidFill>
                          <a:srgbClr val="CE67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67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solidFill>
                            <a:srgbClr val="404040"/>
                          </a:solidFill>
                        </a:rPr>
                        <a:t>Exploring/Surfing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solidFill>
                            <a:srgbClr val="404040"/>
                          </a:solidFill>
                        </a:rPr>
                        <a:t>Searching with purpose 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sz="1800" dirty="0" smtClean="0">
                          <a:solidFill>
                            <a:srgbClr val="404040"/>
                          </a:solidFill>
                        </a:rPr>
                        <a:t>Info-gathering </a:t>
                      </a:r>
                      <a:endParaRPr lang="en-US" sz="18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solidFill>
                            <a:srgbClr val="404040"/>
                          </a:solidFill>
                        </a:rPr>
                        <a:t>Immediate need 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solidFill>
                            <a:srgbClr val="404040"/>
                          </a:solidFill>
                        </a:rPr>
                        <a:t>Intent to learn or discover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solidFill>
                            <a:srgbClr val="404040"/>
                          </a:solidFill>
                        </a:rPr>
                        <a:t>Intent to find quick answers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solidFill>
                            <a:srgbClr val="404040"/>
                          </a:solidFill>
                        </a:rPr>
                        <a:t>More universal searches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solidFill>
                            <a:srgbClr val="404040"/>
                          </a:solidFill>
                        </a:rPr>
                        <a:t>More local searches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solidFill>
                            <a:srgbClr val="404040"/>
                          </a:solidFill>
                        </a:rPr>
                        <a:t>Willing to absorb more content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solidFill>
                            <a:srgbClr val="404040"/>
                          </a:solidFill>
                        </a:rPr>
                        <a:t>Need to find critical info immediately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4" name="Picture 2" descr="Z:\Residential\Corporate\Marketing Department\Holland Logos\HRI\H logo orang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1219200" cy="1060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693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6200"/>
            <a:ext cx="8458200" cy="762000"/>
          </a:xfrm>
        </p:spPr>
        <p:txBody>
          <a:bodyPr/>
          <a:lstStyle/>
          <a:p>
            <a:pPr algn="ctr"/>
            <a:r>
              <a:rPr lang="en-US" dirty="0" smtClean="0"/>
              <a:t>Mobile  vs. Optimized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200" y="1219200"/>
            <a:ext cx="7543800" cy="2057400"/>
          </a:xfrm>
        </p:spPr>
        <p:txBody>
          <a:bodyPr/>
          <a:lstStyle/>
          <a:p>
            <a:pPr marL="0" indent="0">
              <a:spcBef>
                <a:spcPts val="1000"/>
              </a:spcBef>
              <a:buNone/>
            </a:pPr>
            <a:r>
              <a:rPr lang="en-US" sz="3200" dirty="0" smtClean="0">
                <a:solidFill>
                  <a:srgbClr val="CE6700"/>
                </a:solidFill>
              </a:rPr>
              <a:t>Mobile-friendly websites </a:t>
            </a:r>
            <a:r>
              <a:rPr lang="en-US" sz="2400" b="0" dirty="0" smtClean="0"/>
              <a:t>allow users to see your website on a mobile device.</a:t>
            </a:r>
          </a:p>
          <a:p>
            <a:pPr marL="0" indent="0">
              <a:spcBef>
                <a:spcPts val="1000"/>
              </a:spcBef>
              <a:buNone/>
            </a:pPr>
            <a:r>
              <a:rPr lang="en-US" sz="3200" dirty="0" smtClean="0">
                <a:solidFill>
                  <a:srgbClr val="CE6700"/>
                </a:solidFill>
              </a:rPr>
              <a:t>Mobile-optimized websites </a:t>
            </a:r>
            <a:r>
              <a:rPr lang="en-US" sz="2400" b="0" dirty="0" smtClean="0"/>
              <a:t>leads users to the information they want while encouraging action.</a:t>
            </a:r>
            <a:endParaRPr lang="en-US" sz="2400" b="0" dirty="0">
              <a:solidFill>
                <a:srgbClr val="FF0000"/>
              </a:solidFill>
            </a:endParaRPr>
          </a:p>
        </p:txBody>
      </p:sp>
      <p:sp>
        <p:nvSpPr>
          <p:cNvPr id="6" name="Rounded Rectangle 5"/>
          <p:cNvSpPr/>
          <p:nvPr/>
        </p:nvSpPr>
        <p:spPr bwMode="auto">
          <a:xfrm>
            <a:off x="2209800" y="3276600"/>
            <a:ext cx="1447800" cy="2762250"/>
          </a:xfrm>
          <a:prstGeom prst="round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hangingPunct="0"/>
            <a:endParaRPr lang="en-US" sz="2400">
              <a:solidFill>
                <a:srgbClr val="000000"/>
              </a:solidFill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  <p:sp>
        <p:nvSpPr>
          <p:cNvPr id="7" name="Rounded Rectangle 6"/>
          <p:cNvSpPr/>
          <p:nvPr/>
        </p:nvSpPr>
        <p:spPr bwMode="auto">
          <a:xfrm>
            <a:off x="5562600" y="3257550"/>
            <a:ext cx="1447800" cy="2762250"/>
          </a:xfrm>
          <a:prstGeom prst="round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hangingPunct="0"/>
            <a:endParaRPr lang="en-US" sz="2400">
              <a:solidFill>
                <a:srgbClr val="000000"/>
              </a:solidFill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265666" y="4512617"/>
            <a:ext cx="67999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/>
            <a:r>
              <a:rPr lang="en-US" sz="2400" b="1" dirty="0" smtClean="0">
                <a:solidFill>
                  <a:srgbClr val="CE6700"/>
                </a:solidFill>
                <a:ea typeface="MS PGothic" pitchFamily="34" charset="-128"/>
              </a:rPr>
              <a:t>VS.</a:t>
            </a:r>
            <a:endParaRPr lang="en-US" sz="2400" b="1" dirty="0">
              <a:solidFill>
                <a:srgbClr val="000000"/>
              </a:solidFill>
              <a:ea typeface="MS PGothic" pitchFamily="34" charset="-128"/>
            </a:endParaRPr>
          </a:p>
        </p:txBody>
      </p:sp>
      <p:pic>
        <p:nvPicPr>
          <p:cNvPr id="9" name="Picture 2" descr="Z:\Residential\Corporate\Marketing Department\Holland Logos\HRI\H logo orange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1219200" cy="1060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3615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 bwMode="auto">
          <a:xfrm>
            <a:off x="38100" y="5495924"/>
            <a:ext cx="9144000" cy="136207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hangingPunct="0"/>
            <a:endParaRPr lang="en-US" sz="2400" dirty="0">
              <a:solidFill>
                <a:srgbClr val="000000"/>
              </a:solidFill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  <p:sp>
        <p:nvSpPr>
          <p:cNvPr id="3074" name="Rectangle 7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dirty="0" smtClean="0"/>
              <a:t>Holland Residential – </a:t>
            </a:r>
            <a:r>
              <a:rPr lang="en-US" sz="2400" dirty="0" smtClean="0"/>
              <a:t>Mobile Performance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BE72A4F-87E3-4F64-A6A1-1F50A5E5EB89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8</a:t>
            </a:fld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2051" name="Text Box 3"/>
          <p:cNvSpPr txBox="1">
            <a:spLocks noChangeArrowheads="1"/>
          </p:cNvSpPr>
          <p:nvPr/>
        </p:nvSpPr>
        <p:spPr bwMode="auto">
          <a:xfrm>
            <a:off x="6553200" y="1479548"/>
            <a:ext cx="2442874" cy="1450976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defTabSz="914400"/>
            <a:r>
              <a:rPr lang="en-US" sz="1500" b="1" dirty="0" smtClean="0">
                <a:solidFill>
                  <a:srgbClr val="CE6700"/>
                </a:solidFill>
                <a:latin typeface="Arial Black" pitchFamily="34" charset="0"/>
                <a:ea typeface="MS PGothic" pitchFamily="34" charset="-128"/>
                <a:cs typeface="Arial" pitchFamily="34" charset="0"/>
              </a:rPr>
              <a:t>Notes:</a:t>
            </a:r>
            <a:endParaRPr lang="en-US" sz="1200" b="1" dirty="0" smtClean="0">
              <a:solidFill>
                <a:srgbClr val="000000"/>
              </a:solidFill>
              <a:latin typeface="Arial"/>
              <a:ea typeface="MS PGothic" pitchFamily="34" charset="-128"/>
              <a:cs typeface="Arial" pitchFamily="34" charset="0"/>
            </a:endParaRPr>
          </a:p>
          <a:p>
            <a:pPr algn="just" defTabSz="914400"/>
            <a:r>
              <a:rPr lang="en-US" sz="1000" dirty="0" smtClean="0">
                <a:solidFill>
                  <a:srgbClr val="000000">
                    <a:lumMod val="65000"/>
                    <a:lumOff val="35000"/>
                  </a:srgbClr>
                </a:solidFill>
                <a:ea typeface="MS PGothic" pitchFamily="34" charset="-128"/>
              </a:rPr>
              <a:t>Visits from </a:t>
            </a:r>
            <a:r>
              <a:rPr lang="en-US" sz="1000" dirty="0" err="1" smtClean="0">
                <a:solidFill>
                  <a:srgbClr val="000000">
                    <a:lumMod val="65000"/>
                    <a:lumOff val="35000"/>
                  </a:srgbClr>
                </a:solidFill>
                <a:ea typeface="MS PGothic" pitchFamily="34" charset="-128"/>
              </a:rPr>
              <a:t>VaultWare</a:t>
            </a:r>
            <a:r>
              <a:rPr lang="en-US" sz="1000" dirty="0" smtClean="0">
                <a:solidFill>
                  <a:srgbClr val="000000">
                    <a:lumMod val="65000"/>
                    <a:lumOff val="35000"/>
                  </a:srgbClr>
                </a:solidFill>
                <a:ea typeface="MS PGothic" pitchFamily="34" charset="-128"/>
              </a:rPr>
              <a:t> Mobile Availability Sessions grew nearly 400% from June to October – with a significant jump from June to Aug. correlating to the launch of Mobile Premium</a:t>
            </a:r>
          </a:p>
          <a:p>
            <a:pPr defTabSz="914400"/>
            <a:endParaRPr lang="en-US" sz="1000" dirty="0" smtClean="0">
              <a:solidFill>
                <a:srgbClr val="000000">
                  <a:lumMod val="65000"/>
                  <a:lumOff val="35000"/>
                </a:srgbClr>
              </a:solidFill>
              <a:ea typeface="MS PGothic" pitchFamily="34" charset="-128"/>
            </a:endParaRPr>
          </a:p>
          <a:p>
            <a:pPr defTabSz="914400"/>
            <a:endParaRPr lang="en-US" sz="1000" dirty="0" smtClean="0">
              <a:solidFill>
                <a:srgbClr val="000000">
                  <a:lumMod val="65000"/>
                  <a:lumOff val="35000"/>
                </a:srgbClr>
              </a:solidFill>
              <a:ea typeface="MS PGothic" pitchFamily="34" charset="-128"/>
            </a:endParaRPr>
          </a:p>
          <a:p>
            <a:pPr defTabSz="914400"/>
            <a:endParaRPr lang="en-US" sz="1000" dirty="0" smtClean="0">
              <a:solidFill>
                <a:srgbClr val="000000">
                  <a:lumMod val="65000"/>
                  <a:lumOff val="35000"/>
                </a:srgbClr>
              </a:solidFill>
              <a:ea typeface="MS PGothic" pitchFamily="34" charset="-128"/>
            </a:endParaRPr>
          </a:p>
          <a:p>
            <a:pPr defTabSz="914400"/>
            <a:endParaRPr lang="en-US" sz="1000" dirty="0" smtClean="0">
              <a:solidFill>
                <a:srgbClr val="000000">
                  <a:lumMod val="65000"/>
                  <a:lumOff val="35000"/>
                </a:srgbClr>
              </a:solidFill>
              <a:ea typeface="MS PGothic" pitchFamily="34" charset="-128"/>
            </a:endParaRPr>
          </a:p>
          <a:p>
            <a:pPr defTabSz="914400"/>
            <a:endParaRPr lang="en-US" sz="1000" dirty="0" smtClean="0">
              <a:solidFill>
                <a:srgbClr val="000000">
                  <a:lumMod val="65000"/>
                  <a:lumOff val="35000"/>
                </a:srgbClr>
              </a:solidFill>
              <a:ea typeface="MS PGothic" pitchFamily="34" charset="-128"/>
            </a:endParaRPr>
          </a:p>
          <a:p>
            <a:pPr defTabSz="914400"/>
            <a:endParaRPr lang="en-US" sz="1000" dirty="0" smtClean="0">
              <a:solidFill>
                <a:srgbClr val="000000">
                  <a:lumMod val="65000"/>
                  <a:lumOff val="35000"/>
                </a:srgbClr>
              </a:solidFill>
              <a:ea typeface="MS PGothic" pitchFamily="34" charset="-128"/>
            </a:endParaRPr>
          </a:p>
          <a:p>
            <a:pPr defTabSz="914400"/>
            <a:endParaRPr lang="en-US" sz="1000" dirty="0" smtClean="0">
              <a:solidFill>
                <a:srgbClr val="000000">
                  <a:lumMod val="65000"/>
                  <a:lumOff val="35000"/>
                </a:srgbClr>
              </a:solidFill>
              <a:ea typeface="MS PGothic" pitchFamily="34" charset="-128"/>
            </a:endParaRPr>
          </a:p>
          <a:p>
            <a:pPr defTabSz="914400"/>
            <a:endParaRPr lang="en-US" sz="1500" b="1" dirty="0" smtClean="0">
              <a:solidFill>
                <a:srgbClr val="000000"/>
              </a:solidFill>
              <a:latin typeface="Arial Black" pitchFamily="34" charset="0"/>
              <a:ea typeface="MS PGothic" pitchFamily="34" charset="-128"/>
              <a:cs typeface="Arial" pitchFamily="34" charset="0"/>
            </a:endParaRPr>
          </a:p>
          <a:p>
            <a:pPr defTabSz="914400"/>
            <a:endParaRPr lang="en-US" sz="1200" b="1" dirty="0" smtClean="0">
              <a:solidFill>
                <a:srgbClr val="000000"/>
              </a:solidFill>
              <a:latin typeface="Lucida Sans" pitchFamily="34" charset="0"/>
              <a:ea typeface="MS PGothic" pitchFamily="34" charset="-128"/>
              <a:cs typeface="Arial" pitchFamily="34" charset="0"/>
            </a:endParaRPr>
          </a:p>
          <a:p>
            <a:pPr defTabSz="914400"/>
            <a:endParaRPr lang="en-US" sz="1200" b="1" dirty="0" smtClean="0">
              <a:solidFill>
                <a:srgbClr val="000000"/>
              </a:solidFill>
              <a:latin typeface="Lucida Sans" pitchFamily="34" charset="0"/>
              <a:ea typeface="MS PGothic" pitchFamily="34" charset="-128"/>
              <a:cs typeface="Arial" pitchFamily="34" charset="0"/>
            </a:endParaRPr>
          </a:p>
          <a:p>
            <a:pPr defTabSz="914400"/>
            <a:endParaRPr lang="en-US" dirty="0" smtClean="0">
              <a:solidFill>
                <a:srgbClr val="000000"/>
              </a:solidFill>
              <a:latin typeface="Arial" pitchFamily="34" charset="0"/>
              <a:ea typeface="MS PGothic" pitchFamily="34" charset="-128"/>
              <a:cs typeface="Arial" pitchFamily="34" charset="0"/>
            </a:endParaRPr>
          </a:p>
        </p:txBody>
      </p:sp>
      <p:sp>
        <p:nvSpPr>
          <p:cNvPr id="10" name="Text Box 1"/>
          <p:cNvSpPr txBox="1">
            <a:spLocks noChangeArrowheads="1"/>
          </p:cNvSpPr>
          <p:nvPr/>
        </p:nvSpPr>
        <p:spPr bwMode="auto">
          <a:xfrm>
            <a:off x="7686387" y="6516543"/>
            <a:ext cx="1289050" cy="17780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defTabSz="914400">
              <a:buFont typeface="Arial" charset="0"/>
              <a:buChar char="•"/>
            </a:pPr>
            <a:r>
              <a:rPr lang="en-US" sz="800" dirty="0" smtClean="0">
                <a:solidFill>
                  <a:srgbClr val="FFFFFF">
                    <a:lumMod val="50000"/>
                  </a:srgbClr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Source: </a:t>
            </a:r>
            <a:r>
              <a:rPr lang="en-US" sz="800" dirty="0" err="1" smtClean="0">
                <a:solidFill>
                  <a:srgbClr val="FFFFFF">
                    <a:lumMod val="50000"/>
                  </a:srgbClr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VaultWare</a:t>
            </a:r>
            <a:endParaRPr lang="en-US" sz="800" dirty="0" smtClean="0">
              <a:solidFill>
                <a:srgbClr val="FFFFFF">
                  <a:lumMod val="50000"/>
                </a:srgbClr>
              </a:solidFill>
              <a:latin typeface="Arial" pitchFamily="34" charset="0"/>
              <a:ea typeface="MS PGothic" pitchFamily="34" charset="-128"/>
              <a:cs typeface="Arial" pitchFamily="34" charset="0"/>
            </a:endParaRPr>
          </a:p>
          <a:p>
            <a:pPr defTabSz="914400"/>
            <a:endParaRPr lang="en-US" sz="800" dirty="0" smtClean="0">
              <a:solidFill>
                <a:srgbClr val="FFFFFF">
                  <a:lumMod val="50000"/>
                </a:srgbClr>
              </a:solidFill>
              <a:latin typeface="Arial" pitchFamily="34" charset="0"/>
              <a:ea typeface="MS PGothic" pitchFamily="34" charset="-128"/>
              <a:cs typeface="Arial" pitchFamily="34" charset="0"/>
            </a:endParaRPr>
          </a:p>
          <a:p>
            <a:pPr defTabSz="914400"/>
            <a:endParaRPr lang="en-US" sz="800" dirty="0" smtClean="0">
              <a:solidFill>
                <a:srgbClr val="FFFFFF">
                  <a:lumMod val="50000"/>
                </a:srgbClr>
              </a:solidFill>
              <a:latin typeface="Arial" pitchFamily="34" charset="0"/>
              <a:ea typeface="MS PGothic" pitchFamily="34" charset="-128"/>
              <a:cs typeface="Arial" pitchFamily="34" charset="0"/>
            </a:endParaRPr>
          </a:p>
          <a:p>
            <a:pPr defTabSz="914400"/>
            <a:endParaRPr lang="en-US" dirty="0" smtClean="0">
              <a:solidFill>
                <a:srgbClr val="FFFFFF">
                  <a:lumMod val="50000"/>
                </a:srgbClr>
              </a:solidFill>
              <a:latin typeface="Arial" pitchFamily="34" charset="0"/>
              <a:ea typeface="MS PGothic" pitchFamily="34" charset="-128"/>
              <a:cs typeface="Arial" pitchFamily="34" charset="0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479548"/>
            <a:ext cx="6023727" cy="3629201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Rectangular Callout 18"/>
          <p:cNvSpPr/>
          <p:nvPr/>
        </p:nvSpPr>
        <p:spPr bwMode="auto">
          <a:xfrm>
            <a:off x="5181600" y="3657600"/>
            <a:ext cx="1477818" cy="637309"/>
          </a:xfrm>
          <a:prstGeom prst="wedgeRectCallout">
            <a:avLst>
              <a:gd name="adj1" fmla="val -119349"/>
              <a:gd name="adj2" fmla="val -80841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hangingPunct="0"/>
            <a:r>
              <a:rPr lang="en-US" sz="1400" dirty="0" smtClean="0">
                <a:solidFill>
                  <a:srgbClr val="FFFFFF"/>
                </a:solidFill>
                <a:ea typeface="ＭＳ Ｐゴシック" pitchFamily="-112" charset="-128"/>
                <a:cs typeface="ＭＳ Ｐゴシック" pitchFamily="-112" charset="-128"/>
              </a:rPr>
              <a:t>Launch of  G5 Mobile Premium</a:t>
            </a:r>
            <a:endParaRPr lang="en-US" sz="1400" dirty="0">
              <a:solidFill>
                <a:srgbClr val="FFFFFF"/>
              </a:solidFill>
              <a:ea typeface="ＭＳ Ｐゴシック" pitchFamily="-112" charset="-128"/>
              <a:cs typeface="ＭＳ Ｐゴシック" pitchFamily="-112" charset="-128"/>
            </a:endParaRPr>
          </a:p>
        </p:txBody>
      </p:sp>
      <p:pic>
        <p:nvPicPr>
          <p:cNvPr id="9" name="Picture 2" descr="Z:\Residential\Corporate\Marketing Department\Holland Logos\HRI\H logo orang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1219200" cy="1060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3394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 bwMode="auto">
          <a:xfrm>
            <a:off x="38100" y="5495924"/>
            <a:ext cx="9144000" cy="136207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hangingPunct="0"/>
            <a:endParaRPr lang="en-US" sz="2400" dirty="0">
              <a:solidFill>
                <a:srgbClr val="000000"/>
              </a:solidFill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  <p:sp>
        <p:nvSpPr>
          <p:cNvPr id="3074" name="Rectangle 7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dirty="0" smtClean="0"/>
              <a:t>Holland Residential – </a:t>
            </a:r>
            <a:r>
              <a:rPr lang="en-US" sz="2400" dirty="0" smtClean="0"/>
              <a:t>Mobile Performance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BE72A4F-87E3-4F64-A6A1-1F50A5E5EB89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9</a:t>
            </a:fld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10" name="Text Box 1"/>
          <p:cNvSpPr txBox="1">
            <a:spLocks noChangeArrowheads="1"/>
          </p:cNvSpPr>
          <p:nvPr/>
        </p:nvSpPr>
        <p:spPr bwMode="auto">
          <a:xfrm>
            <a:off x="7686387" y="6516543"/>
            <a:ext cx="1289050" cy="17780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defTabSz="914400">
              <a:buFont typeface="Arial" charset="0"/>
              <a:buChar char="•"/>
            </a:pPr>
            <a:r>
              <a:rPr lang="en-US" sz="800" dirty="0" smtClean="0">
                <a:solidFill>
                  <a:srgbClr val="FFFFFF">
                    <a:lumMod val="50000"/>
                  </a:srgbClr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Source: </a:t>
            </a:r>
            <a:r>
              <a:rPr lang="en-US" sz="800" dirty="0" err="1" smtClean="0">
                <a:solidFill>
                  <a:srgbClr val="FFFFFF">
                    <a:lumMod val="50000"/>
                  </a:srgbClr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VaultWare</a:t>
            </a:r>
            <a:endParaRPr lang="en-US" sz="800" dirty="0" smtClean="0">
              <a:solidFill>
                <a:srgbClr val="FFFFFF">
                  <a:lumMod val="50000"/>
                </a:srgbClr>
              </a:solidFill>
              <a:latin typeface="Arial" pitchFamily="34" charset="0"/>
              <a:ea typeface="MS PGothic" pitchFamily="34" charset="-128"/>
              <a:cs typeface="Arial" pitchFamily="34" charset="0"/>
            </a:endParaRPr>
          </a:p>
          <a:p>
            <a:pPr defTabSz="914400"/>
            <a:endParaRPr lang="en-US" sz="800" dirty="0" smtClean="0">
              <a:solidFill>
                <a:srgbClr val="FFFFFF">
                  <a:lumMod val="50000"/>
                </a:srgbClr>
              </a:solidFill>
              <a:latin typeface="Arial" pitchFamily="34" charset="0"/>
              <a:ea typeface="MS PGothic" pitchFamily="34" charset="-128"/>
              <a:cs typeface="Arial" pitchFamily="34" charset="0"/>
            </a:endParaRPr>
          </a:p>
          <a:p>
            <a:pPr defTabSz="914400"/>
            <a:endParaRPr lang="en-US" sz="800" dirty="0" smtClean="0">
              <a:solidFill>
                <a:srgbClr val="FFFFFF">
                  <a:lumMod val="50000"/>
                </a:srgbClr>
              </a:solidFill>
              <a:latin typeface="Arial" pitchFamily="34" charset="0"/>
              <a:ea typeface="MS PGothic" pitchFamily="34" charset="-128"/>
              <a:cs typeface="Arial" pitchFamily="34" charset="0"/>
            </a:endParaRPr>
          </a:p>
          <a:p>
            <a:pPr defTabSz="914400"/>
            <a:endParaRPr lang="en-US" dirty="0" smtClean="0">
              <a:solidFill>
                <a:srgbClr val="FFFFFF">
                  <a:lumMod val="50000"/>
                </a:srgbClr>
              </a:solidFill>
              <a:latin typeface="Arial" pitchFamily="34" charset="0"/>
              <a:ea typeface="MS PGothic" pitchFamily="34" charset="-128"/>
              <a:cs typeface="Arial" pitchFamily="34" charset="0"/>
            </a:endParaRPr>
          </a:p>
        </p:txBody>
      </p:sp>
      <p:pic>
        <p:nvPicPr>
          <p:cNvPr id="2050" name="Picture 2" descr="C:\Users\JMcDonald\Desktop\Mobile\AvailabilityUsage[1]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863910"/>
            <a:ext cx="7469188" cy="5536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Z:\Residential\Corporate\Marketing Department\Holland Logos\HRI\H logo orang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1219200" cy="1060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5678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G5_PowerPoint_Master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12" charset="0"/>
            <a:ea typeface="ＭＳ Ｐゴシック" pitchFamily="-112" charset="-128"/>
            <a:cs typeface="ＭＳ Ｐゴシック" pitchFamily="-112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12" charset="0"/>
            <a:ea typeface="ＭＳ Ｐゴシック" pitchFamily="-112" charset="-128"/>
            <a:cs typeface="ＭＳ Ｐゴシック" pitchFamily="-112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Theme">
      <a:majorFont>
        <a:latin typeface="Times"/>
        <a:ea typeface=""/>
        <a:cs typeface=""/>
      </a:majorFont>
      <a:minorFont>
        <a:latin typeface="Time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Theme">
      <a:majorFont>
        <a:latin typeface="Times"/>
        <a:ea typeface=""/>
        <a:cs typeface=""/>
      </a:majorFont>
      <a:minorFont>
        <a:latin typeface="Time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3132</TotalTime>
  <Words>1122</Words>
  <Application>Microsoft Office PowerPoint</Application>
  <PresentationFormat>On-screen Show (4:3)</PresentationFormat>
  <Paragraphs>336</Paragraphs>
  <Slides>57</Slides>
  <Notes>20</Notes>
  <HiddenSlides>0</HiddenSlides>
  <MMClips>1</MMClips>
  <ScaleCrop>false</ScaleCrop>
  <HeadingPairs>
    <vt:vector size="4" baseType="variant">
      <vt:variant>
        <vt:lpstr>Theme</vt:lpstr>
      </vt:variant>
      <vt:variant>
        <vt:i4>4</vt:i4>
      </vt:variant>
      <vt:variant>
        <vt:lpstr>Slide Titles</vt:lpstr>
      </vt:variant>
      <vt:variant>
        <vt:i4>57</vt:i4>
      </vt:variant>
    </vt:vector>
  </HeadingPairs>
  <TitlesOfParts>
    <vt:vector size="61" baseType="lpstr">
      <vt:lpstr>Office Theme</vt:lpstr>
      <vt:lpstr>G5_PowerPoint_Master</vt:lpstr>
      <vt:lpstr>1_Office Theme</vt:lpstr>
      <vt:lpstr>2_Office Theme</vt:lpstr>
      <vt:lpstr>PowerPoint Presentation</vt:lpstr>
      <vt:lpstr>PowerPoint Presentation</vt:lpstr>
      <vt:lpstr>Mobile Websites </vt:lpstr>
      <vt:lpstr>PowerPoint Presentation</vt:lpstr>
      <vt:lpstr>PowerPoint Presentation</vt:lpstr>
      <vt:lpstr>How is User Intent different?  </vt:lpstr>
      <vt:lpstr>Mobile  vs. Optimized </vt:lpstr>
      <vt:lpstr>Holland Residential – Mobile Performance</vt:lpstr>
      <vt:lpstr>Holland Residential – Mobile Performance</vt:lpstr>
      <vt:lpstr>Holland Residential – Mobile Performance</vt:lpstr>
      <vt:lpstr>Holland Residential – Mobile Performance</vt:lpstr>
      <vt:lpstr>Holland Residential – Mobile Performance</vt:lpstr>
      <vt:lpstr>Holland Residential – Mobile Performance</vt:lpstr>
      <vt:lpstr>Mobile usage – Student Housing</vt:lpstr>
      <vt:lpstr>Mobile Friendly Websites</vt:lpstr>
      <vt:lpstr>BOZZUTO.COM MOBILE WEBSITE</vt:lpstr>
      <vt:lpstr>PowerPoint Presentation</vt:lpstr>
      <vt:lpstr>Mobile Search</vt:lpstr>
      <vt:lpstr>Mobile Performance</vt:lpstr>
      <vt:lpstr>ABOUT THE  BOZZUTO GROUP</vt:lpstr>
      <vt:lpstr>PowerPoint Presentation</vt:lpstr>
      <vt:lpstr>Mobile Performance</vt:lpstr>
      <vt:lpstr>Mobile Reservations</vt:lpstr>
      <vt:lpstr>Mobile Performance</vt:lpstr>
      <vt:lpstr>      QR Codes </vt:lpstr>
      <vt:lpstr>SMART PHONE USERS</vt:lpstr>
      <vt:lpstr>QR Codes</vt:lpstr>
      <vt:lpstr>QR Codes</vt:lpstr>
      <vt:lpstr>QR Codes</vt:lpstr>
      <vt:lpstr>QR Codes</vt:lpstr>
      <vt:lpstr>QR Codes</vt:lpstr>
      <vt:lpstr>QR Codes</vt:lpstr>
      <vt:lpstr>QR Codes</vt:lpstr>
      <vt:lpstr>QR Codes</vt:lpstr>
      <vt:lpstr>QR Codes</vt:lpstr>
      <vt:lpstr>QR Codes</vt:lpstr>
      <vt:lpstr>PowerPoint Presentation</vt:lpstr>
      <vt:lpstr>QR Codes</vt:lpstr>
      <vt:lpstr>QR Codes</vt:lpstr>
      <vt:lpstr>QR Codes</vt:lpstr>
      <vt:lpstr>QR Codes</vt:lpstr>
      <vt:lpstr>QR Codes</vt:lpstr>
      <vt:lpstr>Holland Residential – QR Codes</vt:lpstr>
      <vt:lpstr>QR Codes – Student Housing</vt:lpstr>
      <vt:lpstr>QR Codes – Student Housing</vt:lpstr>
      <vt:lpstr>      iPad Uses </vt:lpstr>
      <vt:lpstr>iPad/tablet as a tool</vt:lpstr>
      <vt:lpstr>iPad as a property management tool</vt:lpstr>
      <vt:lpstr>iPad as a property management tool</vt:lpstr>
      <vt:lpstr>PowerPoint Presentation</vt:lpstr>
      <vt:lpstr>PowerPoint Presentation</vt:lpstr>
      <vt:lpstr>PowerPoint Presentation</vt:lpstr>
      <vt:lpstr>Deployment challenges</vt:lpstr>
      <vt:lpstr>iPAD USES</vt:lpstr>
      <vt:lpstr>Live Digital Tours</vt:lpstr>
      <vt:lpstr>PowerPoint Presentation</vt:lpstr>
      <vt:lpstr>PowerPoint Presentation</vt:lpstr>
    </vt:vector>
  </TitlesOfParts>
  <Company>DC Government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admin</dc:creator>
  <cp:lastModifiedBy>Matthew Kilmurry</cp:lastModifiedBy>
  <cp:revision>58</cp:revision>
  <dcterms:created xsi:type="dcterms:W3CDTF">2011-10-15T02:29:48Z</dcterms:created>
  <dcterms:modified xsi:type="dcterms:W3CDTF">2011-11-08T18:45:59Z</dcterms:modified>
</cp:coreProperties>
</file>